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3" r:id="rId6"/>
    <p:sldId id="422" r:id="rId7"/>
    <p:sldId id="415" r:id="rId8"/>
    <p:sldId id="421" r:id="rId9"/>
    <p:sldId id="260" r:id="rId10"/>
    <p:sldId id="439" r:id="rId11"/>
    <p:sldId id="423" r:id="rId12"/>
    <p:sldId id="424" r:id="rId13"/>
    <p:sldId id="425" r:id="rId14"/>
    <p:sldId id="426" r:id="rId15"/>
    <p:sldId id="440" r:id="rId16"/>
    <p:sldId id="427" r:id="rId17"/>
    <p:sldId id="429" r:id="rId18"/>
    <p:sldId id="430" r:id="rId19"/>
    <p:sldId id="431" r:id="rId20"/>
    <p:sldId id="443" r:id="rId21"/>
    <p:sldId id="438" r:id="rId22"/>
    <p:sldId id="437" r:id="rId23"/>
    <p:sldId id="434" r:id="rId24"/>
    <p:sldId id="269" r:id="rId25"/>
    <p:sldId id="259" r:id="rId26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eu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C58B4"/>
    <a:srgbClr val="990033"/>
    <a:srgbClr val="C07200"/>
    <a:srgbClr val="FF9900"/>
    <a:srgbClr val="333300"/>
    <a:srgbClr val="996600"/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249FD-C2FC-4BEA-B61D-3FD85C87F343}" type="doc">
      <dgm:prSet loTypeId="urn:microsoft.com/office/officeart/2005/8/layout/radial5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7162E3D-9562-48BE-B6F5-1ACB92B46C9C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2400" dirty="0"/>
            <a:t>Mobility</a:t>
          </a:r>
          <a:endParaRPr lang="el-GR" sz="2400" dirty="0"/>
        </a:p>
      </dgm:t>
    </dgm:pt>
    <dgm:pt modelId="{F2462002-4A70-4C57-B1B1-4CE5A11814D3}" type="parTrans" cxnId="{8186A84C-D3FD-4EF9-A1BC-584557628A08}">
      <dgm:prSet/>
      <dgm:spPr/>
      <dgm:t>
        <a:bodyPr/>
        <a:lstStyle/>
        <a:p>
          <a:endParaRPr lang="el-GR" sz="1800"/>
        </a:p>
      </dgm:t>
    </dgm:pt>
    <dgm:pt modelId="{9F67B9CA-144C-49F1-91E4-674C7B7BBD47}" type="sibTrans" cxnId="{8186A84C-D3FD-4EF9-A1BC-584557628A08}">
      <dgm:prSet/>
      <dgm:spPr/>
      <dgm:t>
        <a:bodyPr/>
        <a:lstStyle/>
        <a:p>
          <a:endParaRPr lang="el-GR" sz="1800"/>
        </a:p>
      </dgm:t>
    </dgm:pt>
    <dgm:pt modelId="{3620830B-BD2D-4F32-9AEF-CFBEF7F16C21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000" dirty="0"/>
            <a:t>Safe</a:t>
          </a:r>
          <a:endParaRPr lang="el-GR" sz="2000" dirty="0"/>
        </a:p>
      </dgm:t>
    </dgm:pt>
    <dgm:pt modelId="{A9E624FB-A51B-441C-91FA-4C33C261AA9E}" type="parTrans" cxnId="{6307938F-591E-46BC-897C-3D0A3A7CCED6}">
      <dgm:prSet custT="1"/>
      <dgm:spPr/>
      <dgm:t>
        <a:bodyPr/>
        <a:lstStyle/>
        <a:p>
          <a:endParaRPr lang="el-GR" sz="2000"/>
        </a:p>
      </dgm:t>
    </dgm:pt>
    <dgm:pt modelId="{23269B9C-F016-4420-BFCE-D1E06F45C79E}" type="sibTrans" cxnId="{6307938F-591E-46BC-897C-3D0A3A7CCED6}">
      <dgm:prSet/>
      <dgm:spPr/>
      <dgm:t>
        <a:bodyPr/>
        <a:lstStyle/>
        <a:p>
          <a:endParaRPr lang="el-GR" sz="1800"/>
        </a:p>
      </dgm:t>
    </dgm:pt>
    <dgm:pt modelId="{09B3D273-5996-4844-B555-BBA9F6C989E1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000" dirty="0"/>
            <a:t>Smart</a:t>
          </a:r>
          <a:endParaRPr lang="el-GR" sz="2000" dirty="0"/>
        </a:p>
      </dgm:t>
    </dgm:pt>
    <dgm:pt modelId="{7976C083-4F3A-4573-9C04-269A9135C346}" type="parTrans" cxnId="{EE0CE0F8-D296-4C56-93BA-BA6D90AD1233}">
      <dgm:prSet custT="1"/>
      <dgm:spPr/>
      <dgm:t>
        <a:bodyPr/>
        <a:lstStyle/>
        <a:p>
          <a:endParaRPr lang="el-GR" sz="2000"/>
        </a:p>
      </dgm:t>
    </dgm:pt>
    <dgm:pt modelId="{9ABB2A3D-639F-424E-9B8A-B23061912BA3}" type="sibTrans" cxnId="{EE0CE0F8-D296-4C56-93BA-BA6D90AD1233}">
      <dgm:prSet/>
      <dgm:spPr/>
      <dgm:t>
        <a:bodyPr/>
        <a:lstStyle/>
        <a:p>
          <a:endParaRPr lang="el-GR" sz="1800"/>
        </a:p>
      </dgm:t>
    </dgm:pt>
    <dgm:pt modelId="{7A428315-FE8C-4D4C-8A07-22C4A69F7F2A}">
      <dgm:prSet phldrT="[Text]" custT="1"/>
      <dgm:spPr>
        <a:solidFill>
          <a:srgbClr val="336600"/>
        </a:solidFill>
      </dgm:spPr>
      <dgm:t>
        <a:bodyPr/>
        <a:lstStyle/>
        <a:p>
          <a:r>
            <a:rPr lang="en-US" sz="2000" dirty="0"/>
            <a:t>Sustainable</a:t>
          </a:r>
          <a:endParaRPr lang="el-GR" sz="2000" dirty="0"/>
        </a:p>
      </dgm:t>
    </dgm:pt>
    <dgm:pt modelId="{23EF5448-1C7B-4EEE-9ACB-C7F9D2515686}" type="parTrans" cxnId="{DBE596CF-9025-4A48-BE87-C81BACBC4D09}">
      <dgm:prSet custT="1"/>
      <dgm:spPr/>
      <dgm:t>
        <a:bodyPr/>
        <a:lstStyle/>
        <a:p>
          <a:endParaRPr lang="el-GR" sz="2000"/>
        </a:p>
      </dgm:t>
    </dgm:pt>
    <dgm:pt modelId="{D8A77040-D87D-4620-AA76-B34D94517ACD}" type="sibTrans" cxnId="{DBE596CF-9025-4A48-BE87-C81BACBC4D09}">
      <dgm:prSet/>
      <dgm:spPr/>
      <dgm:t>
        <a:bodyPr/>
        <a:lstStyle/>
        <a:p>
          <a:endParaRPr lang="el-GR" sz="1800"/>
        </a:p>
      </dgm:t>
    </dgm:pt>
    <dgm:pt modelId="{69346F83-7F9A-407C-9BD6-2C982ABFEE2B}" type="pres">
      <dgm:prSet presAssocID="{F47249FD-C2FC-4BEA-B61D-3FD85C87F34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0D42151-43FB-4706-A9D9-693038E08D54}" type="pres">
      <dgm:prSet presAssocID="{97162E3D-9562-48BE-B6F5-1ACB92B46C9C}" presName="centerShape" presStyleLbl="node0" presStyleIdx="0" presStyleCnt="1" custScaleX="116413"/>
      <dgm:spPr/>
    </dgm:pt>
    <dgm:pt modelId="{969E4BBE-3E5D-4D47-974E-03444C676C0F}" type="pres">
      <dgm:prSet presAssocID="{A9E624FB-A51B-441C-91FA-4C33C261AA9E}" presName="parTrans" presStyleLbl="sibTrans2D1" presStyleIdx="0" presStyleCnt="3"/>
      <dgm:spPr/>
    </dgm:pt>
    <dgm:pt modelId="{8A022910-7EDE-4A5F-9866-DD5BBDAD418C}" type="pres">
      <dgm:prSet presAssocID="{A9E624FB-A51B-441C-91FA-4C33C261AA9E}" presName="connectorText" presStyleLbl="sibTrans2D1" presStyleIdx="0" presStyleCnt="3"/>
      <dgm:spPr/>
    </dgm:pt>
    <dgm:pt modelId="{BD54EA55-66DE-459E-BB74-31491E020923}" type="pres">
      <dgm:prSet presAssocID="{3620830B-BD2D-4F32-9AEF-CFBEF7F16C21}" presName="node" presStyleLbl="node1" presStyleIdx="0" presStyleCnt="3" custScaleX="114442" custRadScaleRad="100007" custRadScaleInc="-1167">
        <dgm:presLayoutVars>
          <dgm:bulletEnabled val="1"/>
        </dgm:presLayoutVars>
      </dgm:prSet>
      <dgm:spPr/>
    </dgm:pt>
    <dgm:pt modelId="{1FC99640-8E09-4217-A5D7-5F8F6D714595}" type="pres">
      <dgm:prSet presAssocID="{7976C083-4F3A-4573-9C04-269A9135C346}" presName="parTrans" presStyleLbl="sibTrans2D1" presStyleIdx="1" presStyleCnt="3"/>
      <dgm:spPr/>
    </dgm:pt>
    <dgm:pt modelId="{7100B231-9585-43BE-9637-5CB5EF05810D}" type="pres">
      <dgm:prSet presAssocID="{7976C083-4F3A-4573-9C04-269A9135C346}" presName="connectorText" presStyleLbl="sibTrans2D1" presStyleIdx="1" presStyleCnt="3"/>
      <dgm:spPr/>
    </dgm:pt>
    <dgm:pt modelId="{91368E20-37DD-4A0F-A4A6-44214F4D9C5E}" type="pres">
      <dgm:prSet presAssocID="{09B3D273-5996-4844-B555-BBA9F6C989E1}" presName="node" presStyleLbl="node1" presStyleIdx="1" presStyleCnt="3" custScaleX="118737">
        <dgm:presLayoutVars>
          <dgm:bulletEnabled val="1"/>
        </dgm:presLayoutVars>
      </dgm:prSet>
      <dgm:spPr/>
    </dgm:pt>
    <dgm:pt modelId="{7094D14C-8118-4753-908E-1CCB58E173DC}" type="pres">
      <dgm:prSet presAssocID="{23EF5448-1C7B-4EEE-9ACB-C7F9D2515686}" presName="parTrans" presStyleLbl="sibTrans2D1" presStyleIdx="2" presStyleCnt="3"/>
      <dgm:spPr/>
    </dgm:pt>
    <dgm:pt modelId="{B97D093A-8006-46B4-967E-7BBAC86A3500}" type="pres">
      <dgm:prSet presAssocID="{23EF5448-1C7B-4EEE-9ACB-C7F9D2515686}" presName="connectorText" presStyleLbl="sibTrans2D1" presStyleIdx="2" presStyleCnt="3"/>
      <dgm:spPr/>
    </dgm:pt>
    <dgm:pt modelId="{09233E1E-F40B-4887-81BB-05833856A5B1}" type="pres">
      <dgm:prSet presAssocID="{7A428315-FE8C-4D4C-8A07-22C4A69F7F2A}" presName="node" presStyleLbl="node1" presStyleIdx="2" presStyleCnt="3" custScaleX="120321">
        <dgm:presLayoutVars>
          <dgm:bulletEnabled val="1"/>
        </dgm:presLayoutVars>
      </dgm:prSet>
      <dgm:spPr/>
    </dgm:pt>
  </dgm:ptLst>
  <dgm:cxnLst>
    <dgm:cxn modelId="{CEA96701-411A-4C42-A8AC-84FA037B023B}" type="presOf" srcId="{7976C083-4F3A-4573-9C04-269A9135C346}" destId="{7100B231-9585-43BE-9637-5CB5EF05810D}" srcOrd="1" destOrd="0" presId="urn:microsoft.com/office/officeart/2005/8/layout/radial5"/>
    <dgm:cxn modelId="{02E4F015-BB09-49F5-B899-68BBE0D5DC6F}" type="presOf" srcId="{09B3D273-5996-4844-B555-BBA9F6C989E1}" destId="{91368E20-37DD-4A0F-A4A6-44214F4D9C5E}" srcOrd="0" destOrd="0" presId="urn:microsoft.com/office/officeart/2005/8/layout/radial5"/>
    <dgm:cxn modelId="{4503C21D-1AAD-4AF3-8513-005E9466895C}" type="presOf" srcId="{23EF5448-1C7B-4EEE-9ACB-C7F9D2515686}" destId="{B97D093A-8006-46B4-967E-7BBAC86A3500}" srcOrd="1" destOrd="0" presId="urn:microsoft.com/office/officeart/2005/8/layout/radial5"/>
    <dgm:cxn modelId="{8186A84C-D3FD-4EF9-A1BC-584557628A08}" srcId="{F47249FD-C2FC-4BEA-B61D-3FD85C87F343}" destId="{97162E3D-9562-48BE-B6F5-1ACB92B46C9C}" srcOrd="0" destOrd="0" parTransId="{F2462002-4A70-4C57-B1B1-4CE5A11814D3}" sibTransId="{9F67B9CA-144C-49F1-91E4-674C7B7BBD47}"/>
    <dgm:cxn modelId="{539FB354-98C8-4794-AA5B-893E02382565}" type="presOf" srcId="{7976C083-4F3A-4573-9C04-269A9135C346}" destId="{1FC99640-8E09-4217-A5D7-5F8F6D714595}" srcOrd="0" destOrd="0" presId="urn:microsoft.com/office/officeart/2005/8/layout/radial5"/>
    <dgm:cxn modelId="{0118565A-B773-41A7-A3DD-C65B6C26DD0F}" type="presOf" srcId="{3620830B-BD2D-4F32-9AEF-CFBEF7F16C21}" destId="{BD54EA55-66DE-459E-BB74-31491E020923}" srcOrd="0" destOrd="0" presId="urn:microsoft.com/office/officeart/2005/8/layout/radial5"/>
    <dgm:cxn modelId="{9EC7937A-A493-4C52-A4F9-11DC6E70D208}" type="presOf" srcId="{97162E3D-9562-48BE-B6F5-1ACB92B46C9C}" destId="{B0D42151-43FB-4706-A9D9-693038E08D54}" srcOrd="0" destOrd="0" presId="urn:microsoft.com/office/officeart/2005/8/layout/radial5"/>
    <dgm:cxn modelId="{AC2F627D-552F-4D20-B6B5-65A56AF61E36}" type="presOf" srcId="{A9E624FB-A51B-441C-91FA-4C33C261AA9E}" destId="{8A022910-7EDE-4A5F-9866-DD5BBDAD418C}" srcOrd="1" destOrd="0" presId="urn:microsoft.com/office/officeart/2005/8/layout/radial5"/>
    <dgm:cxn modelId="{C176EF80-DF7D-4EF7-AF93-19D41CDE434F}" type="presOf" srcId="{23EF5448-1C7B-4EEE-9ACB-C7F9D2515686}" destId="{7094D14C-8118-4753-908E-1CCB58E173DC}" srcOrd="0" destOrd="0" presId="urn:microsoft.com/office/officeart/2005/8/layout/radial5"/>
    <dgm:cxn modelId="{6307938F-591E-46BC-897C-3D0A3A7CCED6}" srcId="{97162E3D-9562-48BE-B6F5-1ACB92B46C9C}" destId="{3620830B-BD2D-4F32-9AEF-CFBEF7F16C21}" srcOrd="0" destOrd="0" parTransId="{A9E624FB-A51B-441C-91FA-4C33C261AA9E}" sibTransId="{23269B9C-F016-4420-BFCE-D1E06F45C79E}"/>
    <dgm:cxn modelId="{AB672BAD-EFA9-4F15-99E5-C9AC249E002E}" type="presOf" srcId="{F47249FD-C2FC-4BEA-B61D-3FD85C87F343}" destId="{69346F83-7F9A-407C-9BD6-2C982ABFEE2B}" srcOrd="0" destOrd="0" presId="urn:microsoft.com/office/officeart/2005/8/layout/radial5"/>
    <dgm:cxn modelId="{DBE596CF-9025-4A48-BE87-C81BACBC4D09}" srcId="{97162E3D-9562-48BE-B6F5-1ACB92B46C9C}" destId="{7A428315-FE8C-4D4C-8A07-22C4A69F7F2A}" srcOrd="2" destOrd="0" parTransId="{23EF5448-1C7B-4EEE-9ACB-C7F9D2515686}" sibTransId="{D8A77040-D87D-4620-AA76-B34D94517ACD}"/>
    <dgm:cxn modelId="{9496EEE1-D6BB-4ADE-B1DB-7BE4F03C89D7}" type="presOf" srcId="{A9E624FB-A51B-441C-91FA-4C33C261AA9E}" destId="{969E4BBE-3E5D-4D47-974E-03444C676C0F}" srcOrd="0" destOrd="0" presId="urn:microsoft.com/office/officeart/2005/8/layout/radial5"/>
    <dgm:cxn modelId="{8E3324EC-3C27-4664-9EAC-7AE532300926}" type="presOf" srcId="{7A428315-FE8C-4D4C-8A07-22C4A69F7F2A}" destId="{09233E1E-F40B-4887-81BB-05833856A5B1}" srcOrd="0" destOrd="0" presId="urn:microsoft.com/office/officeart/2005/8/layout/radial5"/>
    <dgm:cxn modelId="{EE0CE0F8-D296-4C56-93BA-BA6D90AD1233}" srcId="{97162E3D-9562-48BE-B6F5-1ACB92B46C9C}" destId="{09B3D273-5996-4844-B555-BBA9F6C989E1}" srcOrd="1" destOrd="0" parTransId="{7976C083-4F3A-4573-9C04-269A9135C346}" sibTransId="{9ABB2A3D-639F-424E-9B8A-B23061912BA3}"/>
    <dgm:cxn modelId="{40130A37-CD11-438F-901F-4F945E283243}" type="presParOf" srcId="{69346F83-7F9A-407C-9BD6-2C982ABFEE2B}" destId="{B0D42151-43FB-4706-A9D9-693038E08D54}" srcOrd="0" destOrd="0" presId="urn:microsoft.com/office/officeart/2005/8/layout/radial5"/>
    <dgm:cxn modelId="{7E8AF00C-4AF4-4898-9BD6-B857A4930A12}" type="presParOf" srcId="{69346F83-7F9A-407C-9BD6-2C982ABFEE2B}" destId="{969E4BBE-3E5D-4D47-974E-03444C676C0F}" srcOrd="1" destOrd="0" presId="urn:microsoft.com/office/officeart/2005/8/layout/radial5"/>
    <dgm:cxn modelId="{4A0D26B6-EEC1-4EEC-9285-D8D9164A9EB2}" type="presParOf" srcId="{969E4BBE-3E5D-4D47-974E-03444C676C0F}" destId="{8A022910-7EDE-4A5F-9866-DD5BBDAD418C}" srcOrd="0" destOrd="0" presId="urn:microsoft.com/office/officeart/2005/8/layout/radial5"/>
    <dgm:cxn modelId="{E724C179-2E15-48ED-95EA-DEB412078915}" type="presParOf" srcId="{69346F83-7F9A-407C-9BD6-2C982ABFEE2B}" destId="{BD54EA55-66DE-459E-BB74-31491E020923}" srcOrd="2" destOrd="0" presId="urn:microsoft.com/office/officeart/2005/8/layout/radial5"/>
    <dgm:cxn modelId="{5E6C6C19-00E7-4349-8562-6BE31B9C23D5}" type="presParOf" srcId="{69346F83-7F9A-407C-9BD6-2C982ABFEE2B}" destId="{1FC99640-8E09-4217-A5D7-5F8F6D714595}" srcOrd="3" destOrd="0" presId="urn:microsoft.com/office/officeart/2005/8/layout/radial5"/>
    <dgm:cxn modelId="{3730B21E-9034-4208-9229-9574218A58DD}" type="presParOf" srcId="{1FC99640-8E09-4217-A5D7-5F8F6D714595}" destId="{7100B231-9585-43BE-9637-5CB5EF05810D}" srcOrd="0" destOrd="0" presId="urn:microsoft.com/office/officeart/2005/8/layout/radial5"/>
    <dgm:cxn modelId="{50DE80A7-C0B3-43BC-8D1C-B1176D3CB325}" type="presParOf" srcId="{69346F83-7F9A-407C-9BD6-2C982ABFEE2B}" destId="{91368E20-37DD-4A0F-A4A6-44214F4D9C5E}" srcOrd="4" destOrd="0" presId="urn:microsoft.com/office/officeart/2005/8/layout/radial5"/>
    <dgm:cxn modelId="{FA7E2DED-E0EF-4774-B5B1-AC9F3796F6D7}" type="presParOf" srcId="{69346F83-7F9A-407C-9BD6-2C982ABFEE2B}" destId="{7094D14C-8118-4753-908E-1CCB58E173DC}" srcOrd="5" destOrd="0" presId="urn:microsoft.com/office/officeart/2005/8/layout/radial5"/>
    <dgm:cxn modelId="{B11325E8-D3F4-4D02-83D5-D6A85E63CB84}" type="presParOf" srcId="{7094D14C-8118-4753-908E-1CCB58E173DC}" destId="{B97D093A-8006-46B4-967E-7BBAC86A3500}" srcOrd="0" destOrd="0" presId="urn:microsoft.com/office/officeart/2005/8/layout/radial5"/>
    <dgm:cxn modelId="{ECD35A89-A132-4D6E-8849-70B02D81E878}" type="presParOf" srcId="{69346F83-7F9A-407C-9BD6-2C982ABFEE2B}" destId="{09233E1E-F40B-4887-81BB-05833856A5B1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42151-43FB-4706-A9D9-693038E08D54}">
      <dsp:nvSpPr>
        <dsp:cNvPr id="0" name=""/>
        <dsp:cNvSpPr/>
      </dsp:nvSpPr>
      <dsp:spPr>
        <a:xfrm>
          <a:off x="2244143" y="2301398"/>
          <a:ext cx="1602207" cy="1376313"/>
        </a:xfrm>
        <a:prstGeom prst="ellipse">
          <a:avLst/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Mobility</a:t>
          </a:r>
          <a:endParaRPr lang="el-GR" sz="2400" kern="1200" dirty="0"/>
        </a:p>
      </dsp:txBody>
      <dsp:txXfrm>
        <a:off x="2478781" y="2502954"/>
        <a:ext cx="1132931" cy="973201"/>
      </dsp:txXfrm>
    </dsp:sp>
    <dsp:sp modelId="{969E4BBE-3E5D-4D47-974E-03444C676C0F}">
      <dsp:nvSpPr>
        <dsp:cNvPr id="0" name=""/>
        <dsp:cNvSpPr/>
      </dsp:nvSpPr>
      <dsp:spPr>
        <a:xfrm rot="16157988">
          <a:off x="2840241" y="1682127"/>
          <a:ext cx="384591" cy="5347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kern="1200"/>
        </a:p>
      </dsp:txBody>
      <dsp:txXfrm rot="10800000">
        <a:off x="2898634" y="1846770"/>
        <a:ext cx="269214" cy="320878"/>
      </dsp:txXfrm>
    </dsp:sp>
    <dsp:sp modelId="{BD54EA55-66DE-459E-BB74-31491E020923}">
      <dsp:nvSpPr>
        <dsp:cNvPr id="0" name=""/>
        <dsp:cNvSpPr/>
      </dsp:nvSpPr>
      <dsp:spPr>
        <a:xfrm>
          <a:off x="2118313" y="2961"/>
          <a:ext cx="1800092" cy="1572929"/>
        </a:xfrm>
        <a:prstGeom prst="ellipse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Safe</a:t>
          </a:r>
          <a:endParaRPr lang="el-GR" sz="2000" kern="1200" dirty="0"/>
        </a:p>
      </dsp:txBody>
      <dsp:txXfrm>
        <a:off x="2381930" y="233311"/>
        <a:ext cx="1272858" cy="1112229"/>
      </dsp:txXfrm>
    </dsp:sp>
    <dsp:sp modelId="{1FC99640-8E09-4217-A5D7-5F8F6D714595}">
      <dsp:nvSpPr>
        <dsp:cNvPr id="0" name=""/>
        <dsp:cNvSpPr/>
      </dsp:nvSpPr>
      <dsp:spPr>
        <a:xfrm rot="1800000">
          <a:off x="3794312" y="3237711"/>
          <a:ext cx="287803" cy="5347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kern="1200"/>
        </a:p>
      </dsp:txBody>
      <dsp:txXfrm>
        <a:off x="3800096" y="3323085"/>
        <a:ext cx="201462" cy="320878"/>
      </dsp:txXfrm>
    </dsp:sp>
    <dsp:sp modelId="{91368E20-37DD-4A0F-A4A6-44214F4D9C5E}">
      <dsp:nvSpPr>
        <dsp:cNvPr id="0" name=""/>
        <dsp:cNvSpPr/>
      </dsp:nvSpPr>
      <dsp:spPr>
        <a:xfrm>
          <a:off x="4016799" y="3303160"/>
          <a:ext cx="1867649" cy="1572929"/>
        </a:xfrm>
        <a:prstGeom prst="ellipse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Smart</a:t>
          </a:r>
          <a:endParaRPr lang="el-GR" sz="2000" kern="1200" dirty="0"/>
        </a:p>
      </dsp:txBody>
      <dsp:txXfrm>
        <a:off x="4290310" y="3533510"/>
        <a:ext cx="1320627" cy="1112229"/>
      </dsp:txXfrm>
    </dsp:sp>
    <dsp:sp modelId="{7094D14C-8118-4753-908E-1CCB58E173DC}">
      <dsp:nvSpPr>
        <dsp:cNvPr id="0" name=""/>
        <dsp:cNvSpPr/>
      </dsp:nvSpPr>
      <dsp:spPr>
        <a:xfrm rot="9000000">
          <a:off x="2013873" y="3235766"/>
          <a:ext cx="283553" cy="5347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kern="1200"/>
        </a:p>
      </dsp:txBody>
      <dsp:txXfrm rot="10800000">
        <a:off x="2093241" y="3321459"/>
        <a:ext cx="198487" cy="320878"/>
      </dsp:txXfrm>
    </dsp:sp>
    <dsp:sp modelId="{09233E1E-F40B-4887-81BB-05833856A5B1}">
      <dsp:nvSpPr>
        <dsp:cNvPr id="0" name=""/>
        <dsp:cNvSpPr/>
      </dsp:nvSpPr>
      <dsp:spPr>
        <a:xfrm>
          <a:off x="193588" y="3303160"/>
          <a:ext cx="1892564" cy="1572929"/>
        </a:xfrm>
        <a:prstGeom prst="ellipse">
          <a:avLst/>
        </a:prstGeom>
        <a:solidFill>
          <a:srgbClr val="3366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Sustainable</a:t>
          </a:r>
          <a:endParaRPr lang="el-GR" sz="2000" kern="1200" dirty="0"/>
        </a:p>
      </dsp:txBody>
      <dsp:txXfrm>
        <a:off x="470748" y="3533510"/>
        <a:ext cx="1338244" cy="1112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0175283-229A-4F5F-9DFA-1F92EAA927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06F6A4B-6373-4887-89DA-53386FAB4E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4101110-043B-42EA-B767-83EA7C8B69FB}" type="datetime1">
              <a:rPr lang="nl-NL" smtClean="0"/>
              <a:t>4-10-2023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725007-2A21-48A1-9E5A-231B265B35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C09BF5-426E-412D-AFEA-FE30D83B44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0EFC00-6002-45FF-8385-9CF07DD24DC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924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8BCE4-87C6-4790-8768-1C2913D60767}" type="datetime1">
              <a:rPr lang="nl-NL" smtClean="0"/>
              <a:pPr/>
              <a:t>4-10-2023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E82FD2-F864-2E4E-ACF0-2DBC196A7066}" type="slidenum">
              <a:rPr lang="nl-NL" noProof="0" smtClean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E82FD2-F864-2E4E-ACF0-2DBC196A706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805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3C4921B-870F-DA4B-99FE-526B47FAF5FF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>
            <a:extLst>
              <a:ext uri="{FF2B5EF4-FFF2-40B4-BE49-F238E27FC236}">
                <a16:creationId xmlns:a16="http://schemas.microsoft.com/office/drawing/2014/main" id="{3C217E0E-2C1A-4D03-BC55-D7D6609B81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452" y="1987482"/>
            <a:ext cx="7659486" cy="1198178"/>
          </a:xfrm>
          <a:custGeom>
            <a:avLst/>
            <a:gdLst>
              <a:gd name="connsiteX0" fmla="*/ 0 w 7659486"/>
              <a:gd name="connsiteY0" fmla="*/ 0 h 1198178"/>
              <a:gd name="connsiteX1" fmla="*/ 7659486 w 7659486"/>
              <a:gd name="connsiteY1" fmla="*/ 0 h 1198178"/>
              <a:gd name="connsiteX2" fmla="*/ 7355455 w 7659486"/>
              <a:gd name="connsiteY2" fmla="*/ 1198178 h 1198178"/>
              <a:gd name="connsiteX3" fmla="*/ 0 w 7659486"/>
              <a:gd name="connsiteY3" fmla="*/ 1198178 h 1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9486" h="1198178">
                <a:moveTo>
                  <a:pt x="0" y="0"/>
                </a:moveTo>
                <a:lnTo>
                  <a:pt x="7659486" y="0"/>
                </a:lnTo>
                <a:lnTo>
                  <a:pt x="7355455" y="1198178"/>
                </a:lnTo>
                <a:lnTo>
                  <a:pt x="0" y="119817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>
            <a:noAutofit/>
          </a:bodyPr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2952599" cy="178164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 om de subtitelstijl van het model te bewerken</a:t>
            </a:r>
          </a:p>
        </p:txBody>
      </p: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3E29A794-4D37-1BD7-E53F-08ECE4278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99" y="0"/>
            <a:ext cx="3036018" cy="170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C4C87098-8399-4B3D-9BBD-C3F18B36F0C3}" type="datetime1">
              <a:rPr lang="nl-NL" noProof="0" smtClean="0"/>
              <a:t>4-10-2023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873C3B3-289D-7CC5-9C92-17142870A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4010" y="129187"/>
            <a:ext cx="1652330" cy="929436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2890616-DF3F-0505-C044-3414991774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5597" y="1682242"/>
            <a:ext cx="7970837" cy="33559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A67173F7-F518-79D9-0A88-D7AFE19BBE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4417" y="6077553"/>
            <a:ext cx="1440468" cy="10184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B2F7D40-2813-F0CC-B49D-55934B291A17}"/>
              </a:ext>
            </a:extLst>
          </p:cNvPr>
          <p:cNvSpPr txBox="1"/>
          <p:nvPr userDrawn="1"/>
        </p:nvSpPr>
        <p:spPr>
          <a:xfrm>
            <a:off x="151471" y="6164611"/>
            <a:ext cx="8853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i="1" dirty="0" err="1">
                <a:solidFill>
                  <a:srgbClr val="002060"/>
                </a:solidFill>
              </a:rPr>
              <a:t>Hosted</a:t>
            </a:r>
            <a:r>
              <a:rPr lang="fr-BE" sz="1100" i="1" dirty="0">
                <a:solidFill>
                  <a:srgbClr val="002060"/>
                </a:solidFill>
              </a:rPr>
              <a:t> by</a:t>
            </a:r>
            <a:endParaRPr lang="nl-BE" sz="11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6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,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DAB0B192-A34D-4B23-A9A3-FBD4C3748DF3}" type="datetime1">
              <a:rPr lang="nl-NL" noProof="0" smtClean="0"/>
              <a:t>4-10-2023</a:t>
            </a:fld>
            <a:endParaRPr lang="nl-NL" noProof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114" y="6356350"/>
            <a:ext cx="2188029" cy="365125"/>
          </a:xfrm>
        </p:spPr>
        <p:txBody>
          <a:bodyPr rtlCol="0"/>
          <a:lstStyle>
            <a:lvl1pPr algn="r">
              <a:defRPr sz="1000"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‹#›</a:t>
            </a:fld>
            <a:endParaRPr lang="nl-NL" noProof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9FE6242-19BA-2847-9959-30D6F0E27035}"/>
              </a:ext>
            </a:extLst>
          </p:cNvPr>
          <p:cNvCxnSpPr/>
          <p:nvPr userDrawn="1"/>
        </p:nvCxnSpPr>
        <p:spPr>
          <a:xfrm flipH="1">
            <a:off x="633306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>
            <a:extLst>
              <a:ext uri="{FF2B5EF4-FFF2-40B4-BE49-F238E27FC236}">
                <a16:creationId xmlns:a16="http://schemas.microsoft.com/office/drawing/2014/main" id="{715A3155-E4BF-478C-8D90-C66F5EB274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6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lnSpc>
                <a:spcPct val="100000"/>
              </a:lnSpc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0" name="Subtitel 2">
            <a:extLst>
              <a:ext uri="{FF2B5EF4-FFF2-40B4-BE49-F238E27FC236}">
                <a16:creationId xmlns:a16="http://schemas.microsoft.com/office/drawing/2014/main" id="{EDF23CDC-9A9D-5247-AD71-0A10D94BDC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4413068" cy="3539265"/>
          </a:xfrm>
        </p:spPr>
        <p:txBody>
          <a:bodyPr rtlCol="0"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 om de subtitelstijl van het model te bewerken</a:t>
            </a:r>
          </a:p>
        </p:txBody>
      </p:sp>
      <p:sp>
        <p:nvSpPr>
          <p:cNvPr id="27" name="Tijdelijke aanduiding voor afbeelding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1342" y="0"/>
            <a:ext cx="5730658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CFE3E62F-DB18-98C5-67F5-6BF8BC276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4010" y="129187"/>
            <a:ext cx="1652330" cy="929436"/>
          </a:xfrm>
          <a:prstGeom prst="rect">
            <a:avLst/>
          </a:prstGeom>
        </p:spPr>
      </p:pic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E7C7A644-EEB7-EBD7-385F-909B0F5276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4417" y="6077553"/>
            <a:ext cx="1440468" cy="10184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5C72BC0-117E-7088-73F8-E97EBD028C00}"/>
              </a:ext>
            </a:extLst>
          </p:cNvPr>
          <p:cNvSpPr txBox="1"/>
          <p:nvPr userDrawn="1"/>
        </p:nvSpPr>
        <p:spPr>
          <a:xfrm>
            <a:off x="151471" y="6164611"/>
            <a:ext cx="8853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i="1" dirty="0" err="1">
                <a:solidFill>
                  <a:srgbClr val="002060"/>
                </a:solidFill>
              </a:rPr>
              <a:t>Hosted</a:t>
            </a:r>
            <a:r>
              <a:rPr lang="fr-BE" sz="1100" i="1" dirty="0">
                <a:solidFill>
                  <a:srgbClr val="002060"/>
                </a:solidFill>
              </a:rPr>
              <a:t> by</a:t>
            </a:r>
            <a:endParaRPr lang="nl-BE" sz="11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0F72571D-58D5-4367-9E7E-94A5A5D795B8}"/>
              </a:ext>
            </a:extLst>
          </p:cNvPr>
          <p:cNvSpPr/>
          <p:nvPr userDrawn="1"/>
        </p:nvSpPr>
        <p:spPr>
          <a:xfrm>
            <a:off x="693682" y="2286000"/>
            <a:ext cx="11498318" cy="3416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ACD184E7-842E-4CDA-8022-CFE5CEA0D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396480 w 8534400"/>
              <a:gd name="connsiteY2" fmla="*/ 2286000 h 6858000"/>
              <a:gd name="connsiteX3" fmla="*/ 693682 w 8534400"/>
              <a:gd name="connsiteY3" fmla="*/ 2286000 h 6858000"/>
              <a:gd name="connsiteX4" fmla="*/ 693682 w 8534400"/>
              <a:gd name="connsiteY4" fmla="*/ 5702300 h 6858000"/>
              <a:gd name="connsiteX5" fmla="*/ 8246759 w 8534400"/>
              <a:gd name="connsiteY5" fmla="*/ 5702300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396480" y="2286000"/>
                </a:lnTo>
                <a:lnTo>
                  <a:pt x="693682" y="2286000"/>
                </a:lnTo>
                <a:lnTo>
                  <a:pt x="693682" y="5702300"/>
                </a:lnTo>
                <a:lnTo>
                  <a:pt x="8246759" y="5702300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7FF4D923-78D4-4C2E-B5D2-4A09C7FFDC8A}" type="datetime1">
              <a:rPr lang="nl-NL" noProof="0" smtClean="0"/>
              <a:t>4-10-2023</a:t>
            </a:fld>
            <a:endParaRPr lang="nl-NL" noProof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‹#›</a:t>
            </a:fld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C650A3-C37B-8949-AAFB-1CA610A432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1069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6823CE96-7B45-0E4E-8DD2-AAE6F7DB9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51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7F451F20-9248-594B-8CD5-3442A645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0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92008AA3-BEDF-CE40-9D94-F5875454E799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el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4" y="879636"/>
            <a:ext cx="6294727" cy="1206888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3102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A6943C0-A7A3-4C4C-BEB2-9176DE8630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1047" y="0"/>
            <a:ext cx="8510952" cy="6858000"/>
          </a:xfrm>
          <a:custGeom>
            <a:avLst/>
            <a:gdLst>
              <a:gd name="connsiteX0" fmla="*/ 1706880 w 8510952"/>
              <a:gd name="connsiteY0" fmla="*/ 0 h 6858000"/>
              <a:gd name="connsiteX1" fmla="*/ 8510952 w 8510952"/>
              <a:gd name="connsiteY1" fmla="*/ 0 h 6858000"/>
              <a:gd name="connsiteX2" fmla="*/ 8510952 w 8510952"/>
              <a:gd name="connsiteY2" fmla="*/ 6858000 h 6858000"/>
              <a:gd name="connsiteX3" fmla="*/ 0 w 8510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52" h="6858000">
                <a:moveTo>
                  <a:pt x="1706880" y="0"/>
                </a:moveTo>
                <a:lnTo>
                  <a:pt x="8510952" y="0"/>
                </a:lnTo>
                <a:lnTo>
                  <a:pt x="8510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0">
            <a:extLst>
              <a:ext uri="{FF2B5EF4-FFF2-40B4-BE49-F238E27FC236}">
                <a16:creationId xmlns:a16="http://schemas.microsoft.com/office/drawing/2014/main" id="{941283B3-F5BE-4FDF-829D-D1BE17F716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6" name="Subtitel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016" y="2551819"/>
            <a:ext cx="2952599" cy="3539265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 om de subtitelstijl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FD6AC9F3-6F32-409B-A3B1-EEF36BA066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070048 w 8534400"/>
              <a:gd name="connsiteY2" fmla="*/ 974442 h 6858000"/>
              <a:gd name="connsiteX3" fmla="*/ 5680814 w 8534400"/>
              <a:gd name="connsiteY3" fmla="*/ 974442 h 6858000"/>
              <a:gd name="connsiteX4" fmla="*/ 5680814 w 8534400"/>
              <a:gd name="connsiteY4" fmla="*/ 5758652 h 6858000"/>
              <a:gd name="connsiteX5" fmla="*/ 8260785 w 8534400"/>
              <a:gd name="connsiteY5" fmla="*/ 5758652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070048" y="974442"/>
                </a:lnTo>
                <a:lnTo>
                  <a:pt x="5680814" y="974442"/>
                </a:lnTo>
                <a:lnTo>
                  <a:pt x="5680814" y="5758652"/>
                </a:lnTo>
                <a:lnTo>
                  <a:pt x="8260785" y="5758652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E26FF020-BB93-4C6C-B3ED-8326D424097A}"/>
              </a:ext>
            </a:extLst>
          </p:cNvPr>
          <p:cNvSpPr/>
          <p:nvPr userDrawn="1"/>
        </p:nvSpPr>
        <p:spPr>
          <a:xfrm>
            <a:off x="5680814" y="974442"/>
            <a:ext cx="5228191" cy="478421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106424"/>
            <a:ext cx="4446062" cy="916644"/>
          </a:xfrm>
        </p:spPr>
        <p:txBody>
          <a:bodyPr rtlCol="0" anchor="b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6" name="Subtitel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2075245"/>
            <a:ext cx="4446062" cy="3295405"/>
          </a:xfrm>
        </p:spPr>
        <p:txBody>
          <a:bodyPr rtlCol="0">
            <a:normAutofit/>
          </a:bodyPr>
          <a:lstStyle>
            <a:lvl1pPr marL="0" indent="0" algn="l">
              <a:lnSpc>
                <a:spcPct val="125000"/>
              </a:lnSpc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 om de subtitelstijl van het model te bewerken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104F3C93-C085-8A47-9A2A-6AD3F3D69F4E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95EC8276-986D-4530-8AD5-0A37570744BB}" type="datetime1">
              <a:rPr lang="nl-NL" noProof="0" smtClean="0"/>
              <a:t>4-10-2023</a:t>
            </a:fld>
            <a:endParaRPr lang="nl-NL" noProof="0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‹#›</a:t>
            </a:fld>
            <a:endParaRPr lang="nl-NL" noProof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C00B690-D495-014F-8F60-C8152AD122A2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3D3DB60-9D00-2B4C-A1B6-A76F20998922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4B7F1F1-6439-8D45-8BCD-B68DB64CEDC1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B870777-57CE-7A40-BCBA-E189F67DF446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2A332DFE-5DF9-9744-86D5-7CE052E088CE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2459DEE-E152-47DA-8D52-C9681014B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043953 w 12192000"/>
              <a:gd name="connsiteY0" fmla="*/ 2205318 h 6858000"/>
              <a:gd name="connsiteX1" fmla="*/ 2043953 w 12192000"/>
              <a:gd name="connsiteY1" fmla="*/ 4518212 h 6858000"/>
              <a:gd name="connsiteX2" fmla="*/ 10148047 w 12192000"/>
              <a:gd name="connsiteY2" fmla="*/ 4518212 h 6858000"/>
              <a:gd name="connsiteX3" fmla="*/ 10148047 w 12192000"/>
              <a:gd name="connsiteY3" fmla="*/ 22053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43953" y="2205318"/>
                </a:moveTo>
                <a:lnTo>
                  <a:pt x="2043953" y="4518212"/>
                </a:lnTo>
                <a:lnTo>
                  <a:pt x="10148047" y="4518212"/>
                </a:lnTo>
                <a:lnTo>
                  <a:pt x="10148047" y="22053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2050" y="2665037"/>
            <a:ext cx="7327900" cy="902916"/>
          </a:xfrm>
        </p:spPr>
        <p:txBody>
          <a:bodyPr rtlCol="0" anchor="ctr">
            <a:normAutofit/>
          </a:bodyPr>
          <a:lstStyle>
            <a:lvl1pPr algn="ctr">
              <a:defRPr sz="4000" spc="30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7462" y="3567953"/>
            <a:ext cx="4997076" cy="610066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841981"/>
            <a:ext cx="12192000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80C662A1-EB13-06D2-BBBA-30D75D979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8499" y="70632"/>
            <a:ext cx="1230881" cy="692371"/>
          </a:xfrm>
          <a:prstGeom prst="rect">
            <a:avLst/>
          </a:prstGeom>
        </p:spPr>
      </p:pic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B4F5C530-19CE-C8F5-558E-161002643E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4417" y="6077553"/>
            <a:ext cx="1440468" cy="10184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87E9EC8-DD5E-DA53-F28D-DD3CCC63A017}"/>
              </a:ext>
            </a:extLst>
          </p:cNvPr>
          <p:cNvSpPr txBox="1"/>
          <p:nvPr userDrawn="1"/>
        </p:nvSpPr>
        <p:spPr>
          <a:xfrm>
            <a:off x="151471" y="6164611"/>
            <a:ext cx="8853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i="1" dirty="0" err="1">
                <a:solidFill>
                  <a:srgbClr val="002060"/>
                </a:solidFill>
              </a:rPr>
              <a:t>Hosted</a:t>
            </a:r>
            <a:r>
              <a:rPr lang="fr-BE" sz="1100" i="1" dirty="0">
                <a:solidFill>
                  <a:srgbClr val="002060"/>
                </a:solidFill>
              </a:rPr>
              <a:t> by</a:t>
            </a:r>
            <a:endParaRPr lang="nl-BE" sz="1100" i="1" dirty="0">
              <a:solidFill>
                <a:srgbClr val="002060"/>
              </a:solidFill>
            </a:endParaRP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EF944485-DFE4-E904-F97B-09225C5285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8043" y="6400805"/>
            <a:ext cx="1302486" cy="3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D63A88B1-E897-46B4-9520-D20405B1BF13}" type="datetime1">
              <a:rPr lang="nl-NL" noProof="0" smtClean="0"/>
              <a:t>4-10-2023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‹#›</a:t>
            </a:fld>
            <a:endParaRPr lang="nl-NL" noProof="0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8">
            <a:extLst>
              <a:ext uri="{FF2B5EF4-FFF2-40B4-BE49-F238E27FC236}">
                <a16:creationId xmlns:a16="http://schemas.microsoft.com/office/drawing/2014/main" id="{B329649E-3847-4CC6-A84D-56DE76BD19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4E120DB-DDEC-4DDF-8FB4-5C52F8078B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3738" y="2705425"/>
            <a:ext cx="10745787" cy="3273100"/>
          </a:xfrm>
        </p:spPr>
        <p:txBody>
          <a:bodyPr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555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1764" y="2145265"/>
            <a:ext cx="8348472" cy="2363568"/>
          </a:xfrm>
          <a:noFill/>
        </p:spPr>
        <p:txBody>
          <a:bodyPr rtlCol="0">
            <a:normAutofit/>
          </a:bodyPr>
          <a:lstStyle>
            <a:lvl1pPr algn="ctr">
              <a:defRPr sz="4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F3E645F6-4E60-4FB6-9974-0BE854BAA195}" type="datetime1">
              <a:rPr lang="nl-NL" noProof="0" smtClean="0"/>
              <a:t>4-10-2023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‹#›</a:t>
            </a:fld>
            <a:endParaRPr lang="nl-NL" noProof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B51AFA9-C4C0-D44A-BE1A-30964CBCFE37}"/>
              </a:ext>
            </a:extLst>
          </p:cNvPr>
          <p:cNvSpPr txBox="1">
            <a:spLocks/>
          </p:cNvSpPr>
          <p:nvPr userDrawn="1"/>
        </p:nvSpPr>
        <p:spPr>
          <a:xfrm>
            <a:off x="970130" y="1879594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nl-NL" sz="16600" noProof="0">
                <a:solidFill>
                  <a:schemeClr val="accent3">
                    <a:lumMod val="75000"/>
                  </a:schemeClr>
                </a:solidFill>
              </a:rPr>
              <a:t>“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E169998-8E4C-AC45-9496-F3E1D40DD604}"/>
              </a:ext>
            </a:extLst>
          </p:cNvPr>
          <p:cNvSpPr txBox="1">
            <a:spLocks/>
          </p:cNvSpPr>
          <p:nvPr userDrawn="1"/>
        </p:nvSpPr>
        <p:spPr>
          <a:xfrm>
            <a:off x="10408852" y="4443180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nl-NL" sz="16600" noProof="0">
                <a:solidFill>
                  <a:schemeClr val="accent3">
                    <a:lumMod val="75000"/>
                  </a:schemeClr>
                </a:solidFill>
              </a:rPr>
              <a:t>'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F3F62FE2-8018-8846-A38A-108C9B02D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2738" y="4526051"/>
            <a:ext cx="3727450" cy="515938"/>
          </a:xfrm>
          <a:noFill/>
        </p:spPr>
        <p:txBody>
          <a:bodyPr rtlCol="0">
            <a:noAutofit/>
          </a:bodyPr>
          <a:lstStyle>
            <a:lvl1pPr marL="0" indent="0" algn="r">
              <a:buNone/>
              <a:defRPr sz="2000" spc="140" baseline="0">
                <a:solidFill>
                  <a:schemeClr val="tx2"/>
                </a:solidFill>
                <a:latin typeface="Tw Cen MT" panose="020B0602020104020603" pitchFamily="34" charset="77"/>
              </a:defRPr>
            </a:lvl1pPr>
            <a:lvl2pPr marL="457200" indent="0" algn="r">
              <a:buNone/>
              <a:defRPr sz="1800">
                <a:solidFill>
                  <a:schemeClr val="tx2"/>
                </a:solidFill>
                <a:latin typeface="Tw Cen MT" panose="020B0602020104020603" pitchFamily="34" charset="77"/>
              </a:defRPr>
            </a:lvl2pPr>
            <a:lvl3pPr marL="914400" indent="0" algn="r">
              <a:buNone/>
              <a:defRPr sz="1600">
                <a:solidFill>
                  <a:schemeClr val="tx2"/>
                </a:solidFill>
                <a:latin typeface="Tw Cen MT" panose="020B0602020104020603" pitchFamily="34" charset="77"/>
              </a:defRPr>
            </a:lvl3pPr>
            <a:lvl4pPr marL="13716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4pPr>
            <a:lvl5pPr marL="18288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9331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nnismaken met het 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439A780D-6B69-4009-B825-6B7758D7400B}" type="datetime1">
              <a:rPr lang="nl-NL" noProof="0" smtClean="0"/>
              <a:t>4-10-2023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‹#›</a:t>
            </a:fld>
            <a:endParaRPr lang="nl-NL" noProof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0773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0773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6D61AF1F-6298-744E-B9E2-999EED4A1E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044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B409E4EC-6771-344F-AC49-F0493C4E50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0773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22E21560-0E2C-7E48-882F-77B02B0CE3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00773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30" name="Tijdelijke aanduiding voor afbeelding 16">
            <a:extLst>
              <a:ext uri="{FF2B5EF4-FFF2-40B4-BE49-F238E27FC236}">
                <a16:creationId xmlns:a16="http://schemas.microsoft.com/office/drawing/2014/main" id="{E38C0995-936E-464D-86FA-9C8847D9C4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10265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31" name="Tijdelijke aanduiding voor tekst 18">
            <a:extLst>
              <a:ext uri="{FF2B5EF4-FFF2-40B4-BE49-F238E27FC236}">
                <a16:creationId xmlns:a16="http://schemas.microsoft.com/office/drawing/2014/main" id="{00F264F2-A8BF-BF4E-82E5-457A75FF38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994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32" name="Tijdelijke aanduiding voor tekst 18">
            <a:extLst>
              <a:ext uri="{FF2B5EF4-FFF2-40B4-BE49-F238E27FC236}">
                <a16:creationId xmlns:a16="http://schemas.microsoft.com/office/drawing/2014/main" id="{C969F956-9E58-0C47-8A73-BA93723042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2994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33" name="Tijdelijke aanduiding voor afbeelding 16">
            <a:extLst>
              <a:ext uri="{FF2B5EF4-FFF2-40B4-BE49-F238E27FC236}">
                <a16:creationId xmlns:a16="http://schemas.microsoft.com/office/drawing/2014/main" id="{3A0B62B7-7680-5D4B-BC6D-4FFA495615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10265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34" name="Tijdelijke aanduiding voor tekst 18">
            <a:extLst>
              <a:ext uri="{FF2B5EF4-FFF2-40B4-BE49-F238E27FC236}">
                <a16:creationId xmlns:a16="http://schemas.microsoft.com/office/drawing/2014/main" id="{6C664169-B5AF-FB46-AA38-C9DDC1EB8F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94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35" name="Tijdelijke aanduiding voor tekst 18">
            <a:extLst>
              <a:ext uri="{FF2B5EF4-FFF2-40B4-BE49-F238E27FC236}">
                <a16:creationId xmlns:a16="http://schemas.microsoft.com/office/drawing/2014/main" id="{EB349D7E-9425-EA4B-906F-145652D007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994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E6971742-A7E0-0D4A-AE6E-496FB9EC1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6017" y="978408"/>
            <a:ext cx="8357616" cy="1088136"/>
          </a:xfrm>
        </p:spPr>
        <p:txBody>
          <a:bodyPr rtlCol="0" anchor="ctr">
            <a:norm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7184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nnismaken met het team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A423FE51-FC61-441C-AC45-7DCE00BD47B2}" type="datetime1">
              <a:rPr lang="nl-NL" noProof="0" smtClean="0"/>
              <a:t>4-10-2023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‹#›</a:t>
            </a:fld>
            <a:endParaRPr lang="nl-NL" noProof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044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8044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4" name="Tijdelijke aanduiding voor afbeelding 16">
            <a:extLst>
              <a:ext uri="{FF2B5EF4-FFF2-40B4-BE49-F238E27FC236}">
                <a16:creationId xmlns:a16="http://schemas.microsoft.com/office/drawing/2014/main" id="{6A88DE59-CC76-784E-91CC-86A873E12B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19251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25" name="Tijdelijke aanduiding voor tekst 18">
            <a:extLst>
              <a:ext uri="{FF2B5EF4-FFF2-40B4-BE49-F238E27FC236}">
                <a16:creationId xmlns:a16="http://schemas.microsoft.com/office/drawing/2014/main" id="{EC7436AA-C631-914A-893C-01BFCB514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9251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6" name="Tijdelijke aanduiding voor tekst 18">
            <a:extLst>
              <a:ext uri="{FF2B5EF4-FFF2-40B4-BE49-F238E27FC236}">
                <a16:creationId xmlns:a16="http://schemas.microsoft.com/office/drawing/2014/main" id="{7D3267A9-41C6-6D41-B94A-AF3A0B8D3C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9251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7" name="Tijdelijke aanduiding voor afbeelding 16">
            <a:extLst>
              <a:ext uri="{FF2B5EF4-FFF2-40B4-BE49-F238E27FC236}">
                <a16:creationId xmlns:a16="http://schemas.microsoft.com/office/drawing/2014/main" id="{0CA14719-28D1-1245-82ED-C30AEA3FF5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5955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28" name="Tijdelijke aanduiding voor tekst 18">
            <a:extLst>
              <a:ext uri="{FF2B5EF4-FFF2-40B4-BE49-F238E27FC236}">
                <a16:creationId xmlns:a16="http://schemas.microsoft.com/office/drawing/2014/main" id="{A0F20BEC-0D1F-424C-A708-3CD1B159CB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5955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29" name="Tijdelijke aanduiding voor tekst 18">
            <a:extLst>
              <a:ext uri="{FF2B5EF4-FFF2-40B4-BE49-F238E27FC236}">
                <a16:creationId xmlns:a16="http://schemas.microsoft.com/office/drawing/2014/main" id="{1AF30013-E0ED-7F43-83DA-D58BF2C564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5955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36" name="Tijdelijke aanduiding voor afbeelding 16">
            <a:extLst>
              <a:ext uri="{FF2B5EF4-FFF2-40B4-BE49-F238E27FC236}">
                <a16:creationId xmlns:a16="http://schemas.microsoft.com/office/drawing/2014/main" id="{6F279F35-215F-8247-9F1E-B98FCFCBDC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162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37" name="Tijdelijke aanduiding voor tekst 18">
            <a:extLst>
              <a:ext uri="{FF2B5EF4-FFF2-40B4-BE49-F238E27FC236}">
                <a16:creationId xmlns:a16="http://schemas.microsoft.com/office/drawing/2014/main" id="{A61B963F-0880-1E47-A659-7FC76D4D9D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162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38" name="Tijdelijke aanduiding voor tekst 18">
            <a:extLst>
              <a:ext uri="{FF2B5EF4-FFF2-40B4-BE49-F238E27FC236}">
                <a16:creationId xmlns:a16="http://schemas.microsoft.com/office/drawing/2014/main" id="{50E852F6-B5E8-8B43-801C-1C4F7B19A5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7162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39" name="Tijdelijke aanduiding voor afbeelding 16">
            <a:extLst>
              <a:ext uri="{FF2B5EF4-FFF2-40B4-BE49-F238E27FC236}">
                <a16:creationId xmlns:a16="http://schemas.microsoft.com/office/drawing/2014/main" id="{4FA256BD-105F-BE40-B47B-B9E1894250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8044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40" name="Tijdelijke aanduiding voor tekst 18">
            <a:extLst>
              <a:ext uri="{FF2B5EF4-FFF2-40B4-BE49-F238E27FC236}">
                <a16:creationId xmlns:a16="http://schemas.microsoft.com/office/drawing/2014/main" id="{6A4AC0F6-874C-7C4C-9547-94508CE42D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8044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41" name="Tijdelijke aanduiding voor tekst 18">
            <a:extLst>
              <a:ext uri="{FF2B5EF4-FFF2-40B4-BE49-F238E27FC236}">
                <a16:creationId xmlns:a16="http://schemas.microsoft.com/office/drawing/2014/main" id="{EA3CCA23-6E76-8F41-9FED-4DB323AEC8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8044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42" name="Tijdelijke aanduiding voor afbeelding 16">
            <a:extLst>
              <a:ext uri="{FF2B5EF4-FFF2-40B4-BE49-F238E27FC236}">
                <a16:creationId xmlns:a16="http://schemas.microsoft.com/office/drawing/2014/main" id="{C2654D0F-1EF0-C945-B023-1561C866903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251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43" name="Tijdelijke aanduiding voor tekst 18">
            <a:extLst>
              <a:ext uri="{FF2B5EF4-FFF2-40B4-BE49-F238E27FC236}">
                <a16:creationId xmlns:a16="http://schemas.microsoft.com/office/drawing/2014/main" id="{117D52FF-094D-6749-8A26-B894CEF6AC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19251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44" name="Tijdelijke aanduiding voor tekst 18">
            <a:extLst>
              <a:ext uri="{FF2B5EF4-FFF2-40B4-BE49-F238E27FC236}">
                <a16:creationId xmlns:a16="http://schemas.microsoft.com/office/drawing/2014/main" id="{0052C3E7-B5A5-E44C-91BD-16DB655583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19251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45" name="Tijdelijke aanduiding voor afbeelding 16">
            <a:extLst>
              <a:ext uri="{FF2B5EF4-FFF2-40B4-BE49-F238E27FC236}">
                <a16:creationId xmlns:a16="http://schemas.microsoft.com/office/drawing/2014/main" id="{D4C618F6-4987-274F-8D08-0934922ACA5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955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46" name="Tijdelijke aanduiding voor tekst 18">
            <a:extLst>
              <a:ext uri="{FF2B5EF4-FFF2-40B4-BE49-F238E27FC236}">
                <a16:creationId xmlns:a16="http://schemas.microsoft.com/office/drawing/2014/main" id="{04553546-0C16-4843-8655-70FFDC038A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15955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47" name="Tijdelijke aanduiding voor tekst 18">
            <a:extLst>
              <a:ext uri="{FF2B5EF4-FFF2-40B4-BE49-F238E27FC236}">
                <a16:creationId xmlns:a16="http://schemas.microsoft.com/office/drawing/2014/main" id="{0F174D17-C816-804A-BED4-E43623C466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15955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48" name="Tijdelijke aanduiding voor afbeelding 16">
            <a:extLst>
              <a:ext uri="{FF2B5EF4-FFF2-40B4-BE49-F238E27FC236}">
                <a16:creationId xmlns:a16="http://schemas.microsoft.com/office/drawing/2014/main" id="{3A5BCDFF-966C-EE4B-B676-0DC4FE521CD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097162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r>
              <a:rPr lang="fr-FR" noProof="0"/>
              <a:t>Cliquez sur l'icône pour ajouter une image</a:t>
            </a:r>
            <a:endParaRPr lang="nl-NL" noProof="0"/>
          </a:p>
        </p:txBody>
      </p:sp>
      <p:sp>
        <p:nvSpPr>
          <p:cNvPr id="49" name="Tijdelijke aanduiding voor tekst 18">
            <a:extLst>
              <a:ext uri="{FF2B5EF4-FFF2-40B4-BE49-F238E27FC236}">
                <a16:creationId xmlns:a16="http://schemas.microsoft.com/office/drawing/2014/main" id="{3E877DB1-D772-1B4C-8F31-F2C6ACE01CF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97162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50" name="Tijdelijke aanduiding voor tekst 18">
            <a:extLst>
              <a:ext uri="{FF2B5EF4-FFF2-40B4-BE49-F238E27FC236}">
                <a16:creationId xmlns:a16="http://schemas.microsoft.com/office/drawing/2014/main" id="{BE7B6561-93FC-9B47-B1F2-95F66BC3A8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7162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373FEBAB-37BE-6B43-AFCA-653DB9B959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6017" y="1033272"/>
            <a:ext cx="8357616" cy="969264"/>
          </a:xfrm>
        </p:spPr>
        <p:txBody>
          <a:bodyPr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2406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fld id="{A7971BA1-65BF-4358-91C7-5876DE2CCA70}" type="datetime1">
              <a:rPr lang="nl-NL" noProof="0" smtClean="0"/>
              <a:t>4-10-2023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r>
              <a:rPr lang="nl-NL" noProof="0"/>
              <a:t>PRESENTATIETITEL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4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2" r:id="rId11"/>
    <p:sldLayoutId id="214748366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file:///F:\ASECAP\!2023_ASECAP_Poli\asecap_2023_09.mp4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13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file:///F:\ASECAP\!2023_ASECAP_Poli\hellastron_networ_en.mp4" TargetMode="External"/><Relationship Id="rId1" Type="http://schemas.microsoft.com/office/2007/relationships/media" Target="file:///F:\ASECAP\!2023_ASECAP_Poli\hellastron_networ_en.mp4" TargetMode="External"/><Relationship Id="rId5" Type="http://schemas.openxmlformats.org/officeDocument/2006/relationships/image" Target="../media/image6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AEC58393-FADE-4230-9BF7-311D876214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657" r="8657"/>
          <a:stretch/>
        </p:blipFill>
        <p:spPr>
          <a:xfrm>
            <a:off x="3686175" y="0"/>
            <a:ext cx="8505825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46" y="1881121"/>
            <a:ext cx="7659486" cy="1198178"/>
          </a:xfrm>
        </p:spPr>
        <p:txBody>
          <a:bodyPr rtlCol="0"/>
          <a:lstStyle/>
          <a:p>
            <a:pPr rtl="0"/>
            <a:r>
              <a:rPr lang="en-US" sz="2000" dirty="0"/>
              <a:t>The Contribution of HELLASTRON road Network to the improvement of the Mobility and Road Safety in Greece</a:t>
            </a:r>
            <a:endParaRPr lang="nl-NL" sz="2000" dirty="0"/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156" y="3361170"/>
            <a:ext cx="3727182" cy="2087749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nl-NL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Manos</a:t>
            </a:r>
            <a:r>
              <a:rPr lang="nl-N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Vrailas</a:t>
            </a:r>
            <a:endParaRPr lang="nl-N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lnSpc>
                <a:spcPct val="100000"/>
              </a:lnSpc>
            </a:pP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HELLASTRON, President,</a:t>
            </a:r>
          </a:p>
          <a:p>
            <a:pPr rtl="0">
              <a:lnSpc>
                <a:spcPct val="100000"/>
              </a:lnSpc>
            </a:pP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 Odos/</a:t>
            </a:r>
            <a:r>
              <a:rPr lang="nl-NL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Kentriki</a:t>
            </a: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Odos</a:t>
            </a: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rtl="0">
              <a:lnSpc>
                <a:spcPct val="100000"/>
              </a:lnSpc>
            </a:pP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President</a:t>
            </a:r>
          </a:p>
          <a:p>
            <a:pPr rtl="0"/>
            <a:endParaRPr lang="nl-NL" dirty="0"/>
          </a:p>
        </p:txBody>
      </p:sp>
      <p:pic>
        <p:nvPicPr>
          <p:cNvPr id="5" name="Image 4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8DCD950-0C76-40C7-5CB0-22EF8BF4E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99" y="5467884"/>
            <a:ext cx="2544910" cy="17993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992BAD6-6ADB-A36A-D614-830E5D5357A5}"/>
              </a:ext>
            </a:extLst>
          </p:cNvPr>
          <p:cNvSpPr txBox="1"/>
          <p:nvPr/>
        </p:nvSpPr>
        <p:spPr>
          <a:xfrm>
            <a:off x="339635" y="5682251"/>
            <a:ext cx="873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err="1">
                <a:solidFill>
                  <a:srgbClr val="002060"/>
                </a:solidFill>
              </a:rPr>
              <a:t>Hosted</a:t>
            </a:r>
            <a:r>
              <a:rPr lang="fr-BE" sz="1400" i="1" dirty="0">
                <a:solidFill>
                  <a:srgbClr val="002060"/>
                </a:solidFill>
              </a:rPr>
              <a:t> by</a:t>
            </a:r>
            <a:endParaRPr lang="nl-BE" sz="1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EC955C1-29AA-F341-BC03-9101B85AA832}"/>
              </a:ext>
            </a:extLst>
          </p:cNvPr>
          <p:cNvGrpSpPr/>
          <p:nvPr/>
        </p:nvGrpSpPr>
        <p:grpSpPr>
          <a:xfrm>
            <a:off x="1342891" y="1836318"/>
            <a:ext cx="3528392" cy="2625948"/>
            <a:chOff x="806957" y="1379116"/>
            <a:chExt cx="3405002" cy="262594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903066F-06EC-C55D-CEC9-11A10678D427}"/>
                </a:ext>
              </a:extLst>
            </p:cNvPr>
            <p:cNvGrpSpPr/>
            <p:nvPr/>
          </p:nvGrpSpPr>
          <p:grpSpPr>
            <a:xfrm>
              <a:off x="806957" y="1379116"/>
              <a:ext cx="3405002" cy="2625948"/>
              <a:chOff x="806957" y="1379116"/>
              <a:chExt cx="3405002" cy="2625948"/>
            </a:xfrm>
          </p:grpSpPr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5CF057E5-7844-1000-091F-F4540329A39E}"/>
                  </a:ext>
                </a:extLst>
              </p:cNvPr>
              <p:cNvSpPr/>
              <p:nvPr/>
            </p:nvSpPr>
            <p:spPr>
              <a:xfrm rot="5400000">
                <a:off x="3008900" y="2226631"/>
                <a:ext cx="1507171" cy="898947"/>
              </a:xfrm>
              <a:prstGeom prst="triangle">
                <a:avLst>
                  <a:gd name="adj" fmla="val 51731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5BDE3AE-D011-5520-1CBC-4769F23E2CB6}"/>
                  </a:ext>
                </a:extLst>
              </p:cNvPr>
              <p:cNvSpPr/>
              <p:nvPr/>
            </p:nvSpPr>
            <p:spPr>
              <a:xfrm>
                <a:off x="806957" y="1379116"/>
                <a:ext cx="2835931" cy="2625948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5434B7E-E445-E2E8-E7FC-2CF9379EC0FB}"/>
                  </a:ext>
                </a:extLst>
              </p:cNvPr>
              <p:cNvSpPr/>
              <p:nvPr/>
            </p:nvSpPr>
            <p:spPr>
              <a:xfrm>
                <a:off x="958760" y="1539907"/>
                <a:ext cx="2507527" cy="230414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67BBDC-EC08-941D-4D72-F03C5D1FF7FD}"/>
                </a:ext>
              </a:extLst>
            </p:cNvPr>
            <p:cNvSpPr/>
            <p:nvPr/>
          </p:nvSpPr>
          <p:spPr>
            <a:xfrm>
              <a:off x="1075185" y="1915821"/>
              <a:ext cx="2274674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en-GB" sz="9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lvl="0" algn="ctr"/>
              <a:r>
                <a:rPr lang="en-GB" sz="2800" b="1" dirty="0">
                  <a:solidFill>
                    <a:schemeClr val="accent5">
                      <a:lumMod val="50000"/>
                    </a:schemeClr>
                  </a:solidFill>
                </a:rPr>
                <a:t>Inform and Educate Users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14F503-5737-1932-AC26-746DC5149B02}"/>
              </a:ext>
            </a:extLst>
          </p:cNvPr>
          <p:cNvGrpSpPr/>
          <p:nvPr/>
        </p:nvGrpSpPr>
        <p:grpSpPr>
          <a:xfrm>
            <a:off x="7036586" y="1821622"/>
            <a:ext cx="2947265" cy="2568635"/>
            <a:chOff x="4464163" y="1351553"/>
            <a:chExt cx="2772011" cy="2413918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02CDFDC-AA0C-6D8B-2653-225AB68AD3D8}"/>
                </a:ext>
              </a:extLst>
            </p:cNvPr>
            <p:cNvSpPr/>
            <p:nvPr/>
          </p:nvSpPr>
          <p:spPr>
            <a:xfrm>
              <a:off x="4464163" y="1351553"/>
              <a:ext cx="2772011" cy="241391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9EA7546-B21D-A3F2-B47D-E0CD910B79CC}"/>
                </a:ext>
              </a:extLst>
            </p:cNvPr>
            <p:cNvSpPr/>
            <p:nvPr/>
          </p:nvSpPr>
          <p:spPr>
            <a:xfrm>
              <a:off x="4612544" y="1499361"/>
              <a:ext cx="2451009" cy="214566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7A6689-24BF-C139-D778-001BF276E4FC}"/>
                </a:ext>
              </a:extLst>
            </p:cNvPr>
            <p:cNvSpPr/>
            <p:nvPr/>
          </p:nvSpPr>
          <p:spPr>
            <a:xfrm>
              <a:off x="4726345" y="1844922"/>
              <a:ext cx="2223405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2800" b="1" dirty="0">
                  <a:solidFill>
                    <a:schemeClr val="accent5">
                      <a:lumMod val="50000"/>
                    </a:schemeClr>
                  </a:solidFill>
                </a:rPr>
                <a:t>Educate Children</a:t>
              </a:r>
            </a:p>
            <a:p>
              <a:pPr lvl="0" algn="ctr"/>
              <a:r>
                <a:rPr lang="en-GB" b="1" dirty="0">
                  <a:solidFill>
                    <a:schemeClr val="accent5">
                      <a:lumMod val="50000"/>
                    </a:schemeClr>
                  </a:solidFill>
                </a:rPr>
                <a:t>(Invest in future Road Users)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B0DCEBF-902B-3FD9-E049-56145B2E0C49}"/>
              </a:ext>
            </a:extLst>
          </p:cNvPr>
          <p:cNvSpPr txBox="1"/>
          <p:nvPr/>
        </p:nvSpPr>
        <p:spPr>
          <a:xfrm>
            <a:off x="-1" y="152400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HELLASTRON: Our Commitment is to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7E916-61E4-2D36-9562-C000C3A85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1" t="3572" r="1"/>
          <a:stretch/>
        </p:blipFill>
        <p:spPr>
          <a:xfrm>
            <a:off x="11062446" y="1022792"/>
            <a:ext cx="932329" cy="93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5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8FF078-BECC-998D-A022-AFEEFDEF307D}"/>
              </a:ext>
            </a:extLst>
          </p:cNvPr>
          <p:cNvSpPr/>
          <p:nvPr/>
        </p:nvSpPr>
        <p:spPr>
          <a:xfrm>
            <a:off x="122336" y="2066431"/>
            <a:ext cx="6239006" cy="1694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More than 4</a:t>
            </a:r>
            <a:r>
              <a:rPr lang="el-GR" sz="2400" b="1" dirty="0">
                <a:solidFill>
                  <a:schemeClr val="accent6">
                    <a:lumMod val="50000"/>
                  </a:schemeClr>
                </a:solidFill>
              </a:rPr>
              <a:t>5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0 road traffic safety campaigns </a:t>
            </a:r>
            <a:b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and articles by HELLASTRON members during the last ten years !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C0F2B0-57DE-EF35-E501-A5139B0707D8}"/>
              </a:ext>
            </a:extLst>
          </p:cNvPr>
          <p:cNvGrpSpPr/>
          <p:nvPr/>
        </p:nvGrpSpPr>
        <p:grpSpPr>
          <a:xfrm>
            <a:off x="3002920" y="2657402"/>
            <a:ext cx="8176068" cy="4048198"/>
            <a:chOff x="336618" y="2205441"/>
            <a:chExt cx="8712020" cy="45338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ED55CE-E0DF-3100-8DFF-2B13E956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2883" y="3399067"/>
              <a:ext cx="914236" cy="123062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E2170FE-4EE3-077F-54BE-0E44358E468B}"/>
                </a:ext>
              </a:extLst>
            </p:cNvPr>
            <p:cNvGrpSpPr/>
            <p:nvPr/>
          </p:nvGrpSpPr>
          <p:grpSpPr>
            <a:xfrm>
              <a:off x="336618" y="2205441"/>
              <a:ext cx="8712020" cy="4533872"/>
              <a:chOff x="336618" y="2205441"/>
              <a:chExt cx="8712020" cy="453387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C6213AE-5D9F-9658-A259-DCCA2CEA7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6182" y="3631559"/>
                <a:ext cx="1028765" cy="1996263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6EA8C2F-1AF9-2D45-7F44-3F8BD42F4A89}"/>
                  </a:ext>
                </a:extLst>
              </p:cNvPr>
              <p:cNvGrpSpPr/>
              <p:nvPr/>
            </p:nvGrpSpPr>
            <p:grpSpPr>
              <a:xfrm>
                <a:off x="3344527" y="2205441"/>
                <a:ext cx="5704111" cy="4533872"/>
                <a:chOff x="3276314" y="1998370"/>
                <a:chExt cx="5733465" cy="4655154"/>
              </a:xfrm>
            </p:grpSpPr>
            <p:pic>
              <p:nvPicPr>
                <p:cNvPr id="10" name="Picture 2" descr="http://www.aodos.gr/filesystem/images/20150623/low/pegasus_LARGE_t_340_14252155.JPG">
                  <a:extLst>
                    <a:ext uri="{FF2B5EF4-FFF2-40B4-BE49-F238E27FC236}">
                      <a16:creationId xmlns:a16="http://schemas.microsoft.com/office/drawing/2014/main" id="{D9B3EBCF-B200-FFD8-A635-3FC2304CED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2602" y="2442592"/>
                  <a:ext cx="1175459" cy="15292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http://www.aodos.gr/filesystem/images/20150623/low/pegasus_LARGE_t_340_14252151.JPG">
                  <a:extLst>
                    <a:ext uri="{FF2B5EF4-FFF2-40B4-BE49-F238E27FC236}">
                      <a16:creationId xmlns:a16="http://schemas.microsoft.com/office/drawing/2014/main" id="{A2EBE569-20AB-CD6D-ED04-944A831182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25572" y="2263049"/>
                  <a:ext cx="1272576" cy="17211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8C1D6289-56A2-54B3-D61A-E1CE92ED9F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76314" y="4608789"/>
                  <a:ext cx="1147198" cy="2044735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84DD155-379C-A616-188A-E21A1F3612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66068" y="4204251"/>
                  <a:ext cx="1061992" cy="1810475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CE895E9D-28AE-C393-4B1D-78456FDA9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79933" y="1998370"/>
                  <a:ext cx="1294083" cy="1810475"/>
                </a:xfrm>
                <a:prstGeom prst="rect">
                  <a:avLst/>
                </a:prstGeom>
              </p:spPr>
            </p:pic>
            <p:pic>
              <p:nvPicPr>
                <p:cNvPr id="15" name="Picture 8" descr="http://www.tempo24.gr/sites/default/files/styles/article_660x495/public/articles/2015/07/29/olympia_odos_tempo24.gr_.jpg?itok=S1C_Un6g">
                  <a:extLst>
                    <a:ext uri="{FF2B5EF4-FFF2-40B4-BE49-F238E27FC236}">
                      <a16:creationId xmlns:a16="http://schemas.microsoft.com/office/drawing/2014/main" id="{49A4DF28-AAFD-9D54-912B-29AEF578A4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9475" y="5156682"/>
                  <a:ext cx="2674572" cy="14885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85AA00AD-29E8-71EC-5ECF-2F1F88ABBE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47351" y="3838183"/>
                  <a:ext cx="1862428" cy="1298572"/>
                </a:xfrm>
                <a:prstGeom prst="rect">
                  <a:avLst/>
                </a:prstGeom>
              </p:spPr>
            </p:pic>
            <p:pic>
              <p:nvPicPr>
                <p:cNvPr id="17" name="Picture 2" descr="Pit-Stop στη Γέφυρα: Δεν χάνεις τον έλεγχο, αν κάνεις έλεγχο...">
                  <a:extLst>
                    <a:ext uri="{FF2B5EF4-FFF2-40B4-BE49-F238E27FC236}">
                      <a16:creationId xmlns:a16="http://schemas.microsoft.com/office/drawing/2014/main" id="{EC351CB7-C83F-F755-81E3-17D5F0AAFC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8647" y="4097225"/>
                  <a:ext cx="1533592" cy="10122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9173DB1-9F7C-3038-3954-0352737CA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6618" y="3808885"/>
                <a:ext cx="1694842" cy="2384807"/>
              </a:xfrm>
              <a:prstGeom prst="rect">
                <a:avLst/>
              </a:prstGeom>
            </p:spPr>
          </p:pic>
          <p:pic>
            <p:nvPicPr>
              <p:cNvPr id="9" name="Picture 4" descr="ekav_cover">
                <a:extLst>
                  <a:ext uri="{FF2B5EF4-FFF2-40B4-BE49-F238E27FC236}">
                    <a16:creationId xmlns:a16="http://schemas.microsoft.com/office/drawing/2014/main" id="{836B6D63-83D5-73DF-C139-063103AB93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4000" y="4763866"/>
                <a:ext cx="1120048" cy="1571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2B900DC-E8A7-04B4-AC1D-34CBC3CBA563}"/>
              </a:ext>
            </a:extLst>
          </p:cNvPr>
          <p:cNvSpPr txBox="1"/>
          <p:nvPr/>
        </p:nvSpPr>
        <p:spPr>
          <a:xfrm>
            <a:off x="2456073" y="1065937"/>
            <a:ext cx="7305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</a:rPr>
              <a:t>Road Traffic Safety Campaigns</a:t>
            </a:r>
          </a:p>
          <a:p>
            <a:pPr algn="ctr"/>
            <a:r>
              <a:rPr lang="en-GB" sz="2000" dirty="0"/>
              <a:t>Actions to increase  </a:t>
            </a:r>
            <a:r>
              <a:rPr lang="en-GB" sz="2000" u="sng" dirty="0"/>
              <a:t>awareness</a:t>
            </a:r>
            <a:r>
              <a:rPr lang="en-GB" sz="2000" dirty="0"/>
              <a:t> and change </a:t>
            </a:r>
            <a:r>
              <a:rPr lang="en-GB" sz="2000" u="sng" dirty="0"/>
              <a:t>dangerous habits </a:t>
            </a:r>
            <a:r>
              <a:rPr lang="en-GB" sz="2000" dirty="0"/>
              <a:t>of users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D2BAA1-511E-90D3-0FFF-AC6FCEDFC31A}"/>
              </a:ext>
            </a:extLst>
          </p:cNvPr>
          <p:cNvSpPr txBox="1"/>
          <p:nvPr/>
        </p:nvSpPr>
        <p:spPr>
          <a:xfrm>
            <a:off x="-1" y="152400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HELLASTRON: Inform and Educate Users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AD8B60-5A54-E1A1-0319-E50347FC5C8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861" t="3572" r="1"/>
          <a:stretch/>
        </p:blipFill>
        <p:spPr>
          <a:xfrm>
            <a:off x="11062446" y="1022792"/>
            <a:ext cx="932329" cy="93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25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C18205A-5E3E-2792-ECB5-0086EDC1E52F}"/>
              </a:ext>
            </a:extLst>
          </p:cNvPr>
          <p:cNvSpPr txBox="1"/>
          <p:nvPr/>
        </p:nvSpPr>
        <p:spPr>
          <a:xfrm>
            <a:off x="-1" y="152400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HELLASTRON: Inform and Educate Users, Indicative Campaigns</a:t>
            </a:r>
            <a:endParaRPr lang="el-GR" sz="28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asecap_2023_09">
            <a:hlinkClick r:id="" action="ppaction://media"/>
            <a:extLst>
              <a:ext uri="{FF2B5EF4-FFF2-40B4-BE49-F238E27FC236}">
                <a16:creationId xmlns:a16="http://schemas.microsoft.com/office/drawing/2014/main" id="{E6F019B6-CE5B-38B1-3FA7-B3E9C2BDDD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42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329" y="932328"/>
            <a:ext cx="9260542" cy="520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6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D8CC66-E575-37D1-B68A-F09B79D270D6}"/>
              </a:ext>
            </a:extLst>
          </p:cNvPr>
          <p:cNvSpPr/>
          <p:nvPr/>
        </p:nvSpPr>
        <p:spPr>
          <a:xfrm>
            <a:off x="2921640" y="918650"/>
            <a:ext cx="50725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The </a:t>
            </a:r>
            <a:r>
              <a:rPr lang="en-US" sz="3600" dirty="0"/>
              <a:t>numerous</a:t>
            </a:r>
            <a:r>
              <a:rPr lang="en-US" sz="2800" dirty="0"/>
              <a:t> campaigns,</a:t>
            </a:r>
            <a:endParaRPr lang="en-GB" sz="2800" dirty="0"/>
          </a:p>
          <a:p>
            <a:pPr algn="ctr"/>
            <a:r>
              <a:rPr lang="en-GB" sz="2800" dirty="0"/>
              <a:t>Increase the probability of success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AD808-577D-11B2-2238-407E5FA31C1A}"/>
              </a:ext>
            </a:extLst>
          </p:cNvPr>
          <p:cNvSpPr txBox="1"/>
          <p:nvPr/>
        </p:nvSpPr>
        <p:spPr>
          <a:xfrm>
            <a:off x="827039" y="4163640"/>
            <a:ext cx="9545126" cy="206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Although humans tend to make systematic errors </a:t>
            </a:r>
            <a:r>
              <a:rPr lang="en-GB" sz="2000">
                <a:solidFill>
                  <a:schemeClr val="accent1">
                    <a:lumMod val="50000"/>
                  </a:schemeClr>
                </a:solidFill>
              </a:rPr>
              <a:t>in judgement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and bad decisions due to ingrained ways of thinking, thoughts or preconceived notions </a:t>
            </a: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(*)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</a:rPr>
              <a:t>continued education and intensive road traffic safety campaigns </a:t>
            </a:r>
            <a:br>
              <a:rPr lang="en-GB" sz="24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</a:rPr>
              <a:t>are used to change the balance…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75E9E0-0ECF-91C7-A20D-60E3ED87CABB}"/>
              </a:ext>
            </a:extLst>
          </p:cNvPr>
          <p:cNvGrpSpPr/>
          <p:nvPr/>
        </p:nvGrpSpPr>
        <p:grpSpPr>
          <a:xfrm>
            <a:off x="3741298" y="2234070"/>
            <a:ext cx="3433227" cy="1785480"/>
            <a:chOff x="4163109" y="2479327"/>
            <a:chExt cx="3577219" cy="1823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ADD08F-7025-EBD5-757F-2EA4CF7A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3109" y="2479327"/>
              <a:ext cx="3577219" cy="1823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CF27D1-3F41-B79D-D4C6-2E4918725B1D}"/>
                </a:ext>
              </a:extLst>
            </p:cNvPr>
            <p:cNvSpPr txBox="1"/>
            <p:nvPr/>
          </p:nvSpPr>
          <p:spPr>
            <a:xfrm rot="4334191">
              <a:off x="6575512" y="3499405"/>
              <a:ext cx="475124" cy="288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Low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5B9424-08F3-4EFB-FAC6-9B4B810A09F1}"/>
                </a:ext>
              </a:extLst>
            </p:cNvPr>
            <p:cNvSpPr txBox="1"/>
            <p:nvPr/>
          </p:nvSpPr>
          <p:spPr>
            <a:xfrm rot="17090978">
              <a:off x="4870771" y="3495966"/>
              <a:ext cx="509506" cy="288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High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7C992F5-0934-89C6-8480-31FFDB990420}"/>
              </a:ext>
            </a:extLst>
          </p:cNvPr>
          <p:cNvSpPr txBox="1"/>
          <p:nvPr/>
        </p:nvSpPr>
        <p:spPr>
          <a:xfrm>
            <a:off x="-1" y="152400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HELLASTRON: Inform and Educate Users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A86BE4-5073-27AA-3218-3AC3FE657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3" y="938304"/>
            <a:ext cx="1714521" cy="1785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CD86E1-7712-7F49-5349-51860ABCD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1" t="3572" r="1"/>
          <a:stretch/>
        </p:blipFill>
        <p:spPr>
          <a:xfrm>
            <a:off x="11062446" y="1022792"/>
            <a:ext cx="932329" cy="93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6B705A-E80E-B020-97A8-C4C1056D557E}"/>
              </a:ext>
            </a:extLst>
          </p:cNvPr>
          <p:cNvSpPr txBox="1"/>
          <p:nvPr/>
        </p:nvSpPr>
        <p:spPr>
          <a:xfrm>
            <a:off x="7810807" y="6605572"/>
            <a:ext cx="29851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0" i="0" dirty="0"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(*) Cognitive Bias-Amos Tversky and Daniel Kahneman, 1972</a:t>
            </a:r>
            <a:endParaRPr lang="el-GR" sz="700" dirty="0"/>
          </a:p>
        </p:txBody>
      </p:sp>
    </p:spTree>
    <p:extLst>
      <p:ext uri="{BB962C8B-B14F-4D97-AF65-F5344CB8AC3E}">
        <p14:creationId xmlns:p14="http://schemas.microsoft.com/office/powerpoint/2010/main" val="212317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0C7538-3D9F-4761-383C-3C9EB5D94619}"/>
              </a:ext>
            </a:extLst>
          </p:cNvPr>
          <p:cNvSpPr/>
          <p:nvPr/>
        </p:nvSpPr>
        <p:spPr>
          <a:xfrm>
            <a:off x="1757010" y="869079"/>
            <a:ext cx="842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members of Hellastron are also focusing on the education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US" sz="2000" b="1" u="sng" dirty="0">
                <a:solidFill>
                  <a:srgbClr val="F9341F"/>
                </a:solidFill>
              </a:rPr>
              <a:t>“future users”</a:t>
            </a:r>
            <a:r>
              <a:rPr lang="en-US" sz="2400" b="1" dirty="0">
                <a:solidFill>
                  <a:srgbClr val="F9341F"/>
                </a:solidFill>
              </a:rPr>
              <a:t>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aiming to create: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B30DB4-0D6B-79EE-4284-A47DB7A3BDF7}"/>
              </a:ext>
            </a:extLst>
          </p:cNvPr>
          <p:cNvSpPr/>
          <p:nvPr/>
        </p:nvSpPr>
        <p:spPr>
          <a:xfrm>
            <a:off x="838200" y="5445960"/>
            <a:ext cx="6120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chemeClr val="accent1">
                    <a:lumMod val="50000"/>
                  </a:schemeClr>
                </a:solidFill>
              </a:rPr>
              <a:t>Using: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Experiential educational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Interactive theatrical plays</a:t>
            </a:r>
          </a:p>
          <a:p>
            <a:pPr lvl="1"/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832CF-015E-9CBF-BBFD-8819BD8FB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946" y="4689151"/>
            <a:ext cx="1976691" cy="1513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5925A2-9EAA-F8A3-11F8-81EBF3504D4A}"/>
              </a:ext>
            </a:extLst>
          </p:cNvPr>
          <p:cNvGrpSpPr/>
          <p:nvPr/>
        </p:nvGrpSpPr>
        <p:grpSpPr>
          <a:xfrm>
            <a:off x="0" y="2002014"/>
            <a:ext cx="12192000" cy="2336036"/>
            <a:chOff x="107504" y="2002014"/>
            <a:chExt cx="8751390" cy="23360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B09DC3-0583-3964-6A11-9552E6985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04" y="2002014"/>
              <a:ext cx="8751390" cy="23360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9B866A-394E-3874-BB23-6B4A66B8C9F2}"/>
                </a:ext>
              </a:extLst>
            </p:cNvPr>
            <p:cNvSpPr/>
            <p:nvPr/>
          </p:nvSpPr>
          <p:spPr>
            <a:xfrm>
              <a:off x="7357807" y="2502695"/>
              <a:ext cx="66390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Road </a:t>
              </a:r>
              <a:br>
                <a:rPr lang="en-US" sz="14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Traffic </a:t>
              </a:r>
            </a:p>
            <a:p>
              <a:pPr algn="ctr"/>
              <a:r>
                <a:rPr lang="en-US" sz="1400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Safety</a:t>
              </a:r>
              <a:endParaRPr lang="en-GB" sz="1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8EE9AEA-E0D4-2DD5-3B38-9CB303831FB3}"/>
              </a:ext>
            </a:extLst>
          </p:cNvPr>
          <p:cNvSpPr/>
          <p:nvPr/>
        </p:nvSpPr>
        <p:spPr>
          <a:xfrm>
            <a:off x="2196758" y="4669277"/>
            <a:ext cx="6471632" cy="671774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…to leave the seeds of the importance of road safety… </a:t>
            </a:r>
            <a:endParaRPr lang="en-GB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39480-945F-EDFB-0094-92BEB5240C2F}"/>
              </a:ext>
            </a:extLst>
          </p:cNvPr>
          <p:cNvGrpSpPr/>
          <p:nvPr/>
        </p:nvGrpSpPr>
        <p:grpSpPr>
          <a:xfrm rot="197652">
            <a:off x="865201" y="2055629"/>
            <a:ext cx="1314389" cy="1530955"/>
            <a:chOff x="612415" y="2132183"/>
            <a:chExt cx="1314389" cy="15309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0DEFD5-193C-8368-BAD5-719308ADD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394">
              <a:off x="612415" y="2932922"/>
              <a:ext cx="1314389" cy="730216"/>
            </a:xfrm>
            <a:prstGeom prst="rect">
              <a:avLst/>
            </a:prstGeom>
          </p:spPr>
        </p:pic>
        <p:sp>
          <p:nvSpPr>
            <p:cNvPr id="12" name="Rounded Rectangular Callout 31">
              <a:extLst>
                <a:ext uri="{FF2B5EF4-FFF2-40B4-BE49-F238E27FC236}">
                  <a16:creationId xmlns:a16="http://schemas.microsoft.com/office/drawing/2014/main" id="{EF03A5A2-F875-B1E1-AF94-981C5D616D20}"/>
                </a:ext>
              </a:extLst>
            </p:cNvPr>
            <p:cNvSpPr/>
            <p:nvPr/>
          </p:nvSpPr>
          <p:spPr>
            <a:xfrm>
              <a:off x="1015018" y="2132183"/>
              <a:ext cx="735603" cy="506882"/>
            </a:xfrm>
            <a:prstGeom prst="wedgeRoundRectCallout">
              <a:avLst>
                <a:gd name="adj1" fmla="val -17141"/>
                <a:gd name="adj2" fmla="val 98222"/>
                <a:gd name="adj3" fmla="val 16667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Right habits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E0DB55-CB8F-3434-BC47-866975F8C915}"/>
              </a:ext>
            </a:extLst>
          </p:cNvPr>
          <p:cNvGrpSpPr/>
          <p:nvPr/>
        </p:nvGrpSpPr>
        <p:grpSpPr>
          <a:xfrm rot="21406700">
            <a:off x="4083814" y="2248807"/>
            <a:ext cx="1487630" cy="1591666"/>
            <a:chOff x="2914526" y="2213616"/>
            <a:chExt cx="1487630" cy="15916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943EB60-BB87-C61C-BC48-03224F4AC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0655">
              <a:off x="2914526" y="2978821"/>
              <a:ext cx="1487630" cy="826461"/>
            </a:xfrm>
            <a:prstGeom prst="rect">
              <a:avLst/>
            </a:prstGeom>
          </p:spPr>
        </p:pic>
        <p:sp>
          <p:nvSpPr>
            <p:cNvPr id="15" name="Rounded Rectangular Callout 34">
              <a:extLst>
                <a:ext uri="{FF2B5EF4-FFF2-40B4-BE49-F238E27FC236}">
                  <a16:creationId xmlns:a16="http://schemas.microsoft.com/office/drawing/2014/main" id="{D1312F43-840D-5D9A-C70F-0C765A159436}"/>
                </a:ext>
              </a:extLst>
            </p:cNvPr>
            <p:cNvSpPr/>
            <p:nvPr/>
          </p:nvSpPr>
          <p:spPr>
            <a:xfrm rot="672326">
              <a:off x="3530079" y="2213616"/>
              <a:ext cx="828092" cy="506882"/>
            </a:xfrm>
            <a:prstGeom prst="wedgeRoundRectCallout">
              <a:avLst>
                <a:gd name="adj1" fmla="val -17141"/>
                <a:gd name="adj2" fmla="val 98222"/>
                <a:gd name="adj3" fmla="val 16667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Right thinking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3AFC33-92CF-FE62-3FE1-BD810395F01E}"/>
              </a:ext>
            </a:extLst>
          </p:cNvPr>
          <p:cNvGrpSpPr/>
          <p:nvPr/>
        </p:nvGrpSpPr>
        <p:grpSpPr>
          <a:xfrm>
            <a:off x="7531563" y="2479982"/>
            <a:ext cx="1477127" cy="1583120"/>
            <a:chOff x="5175527" y="2407334"/>
            <a:chExt cx="1477127" cy="15831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FB639C-DD51-F52E-637C-2D80F2FCA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3235">
              <a:off x="5175527" y="3169828"/>
              <a:ext cx="1477127" cy="820626"/>
            </a:xfrm>
            <a:prstGeom prst="rect">
              <a:avLst/>
            </a:prstGeom>
          </p:spPr>
        </p:pic>
        <p:sp>
          <p:nvSpPr>
            <p:cNvPr id="18" name="Rounded Rectangular Callout 37">
              <a:extLst>
                <a:ext uri="{FF2B5EF4-FFF2-40B4-BE49-F238E27FC236}">
                  <a16:creationId xmlns:a16="http://schemas.microsoft.com/office/drawing/2014/main" id="{722D53F6-7076-D4C3-CD48-C9AF61B87E96}"/>
                </a:ext>
              </a:extLst>
            </p:cNvPr>
            <p:cNvSpPr/>
            <p:nvPr/>
          </p:nvSpPr>
          <p:spPr>
            <a:xfrm>
              <a:off x="5678383" y="2407334"/>
              <a:ext cx="815224" cy="506882"/>
            </a:xfrm>
            <a:prstGeom prst="wedgeRoundRectCallout">
              <a:avLst>
                <a:gd name="adj1" fmla="val -17141"/>
                <a:gd name="adj2" fmla="val 98222"/>
                <a:gd name="adj3" fmla="val 16667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Right notions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5517180-6F91-B0CE-CEE4-87C59505E335}"/>
              </a:ext>
            </a:extLst>
          </p:cNvPr>
          <p:cNvSpPr txBox="1"/>
          <p:nvPr/>
        </p:nvSpPr>
        <p:spPr>
          <a:xfrm>
            <a:off x="-1" y="152400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HELLASTRON: Educate the Future Users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426F1-5282-0734-7D4A-1DCE1BA761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61" t="3572" r="1"/>
          <a:stretch/>
        </p:blipFill>
        <p:spPr>
          <a:xfrm>
            <a:off x="11178988" y="1022793"/>
            <a:ext cx="815787" cy="81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034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ABC3F5-398E-72C8-F0D4-78F5075A9065}"/>
              </a:ext>
            </a:extLst>
          </p:cNvPr>
          <p:cNvSpPr txBox="1"/>
          <p:nvPr/>
        </p:nvSpPr>
        <p:spPr>
          <a:xfrm>
            <a:off x="1742565" y="1000850"/>
            <a:ext cx="8002070" cy="114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More than 1,000 activities have been implemented for the  education of </a:t>
            </a:r>
            <a:r>
              <a:rPr lang="en-US" sz="2400" b="1" dirty="0">
                <a:solidFill>
                  <a:srgbClr val="F9341F"/>
                </a:solidFill>
              </a:rPr>
              <a:t>“future users”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during the last ten years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28C3F-F2CC-1AF6-84AF-8EF66BC3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809" y="2410472"/>
            <a:ext cx="4726896" cy="3793466"/>
          </a:xfrm>
          <a:prstGeom prst="round2DiagRect">
            <a:avLst>
              <a:gd name="adj1" fmla="val 2150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8D534C-A488-9313-A3EC-E265BD3E5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53" y="2742167"/>
            <a:ext cx="374437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2F986F-3B92-F83A-4D91-DDD1F4E8AA63}"/>
              </a:ext>
            </a:extLst>
          </p:cNvPr>
          <p:cNvSpPr txBox="1"/>
          <p:nvPr/>
        </p:nvSpPr>
        <p:spPr>
          <a:xfrm>
            <a:off x="-1" y="152400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HELLASTRON: Educate the Future Users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ECB76-58DD-9095-3FEE-663200DAD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1" t="3572" r="1"/>
          <a:stretch/>
        </p:blipFill>
        <p:spPr>
          <a:xfrm>
            <a:off x="11062446" y="1022792"/>
            <a:ext cx="932329" cy="93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84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7CCB0-B4FE-BB70-20CF-23B28C688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824" y="2757173"/>
            <a:ext cx="6238395" cy="3600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DD65E-F080-CDBF-C4B0-8E87B5B4AC1F}"/>
              </a:ext>
            </a:extLst>
          </p:cNvPr>
          <p:cNvSpPr txBox="1"/>
          <p:nvPr/>
        </p:nvSpPr>
        <p:spPr>
          <a:xfrm>
            <a:off x="1030941" y="864437"/>
            <a:ext cx="8713694" cy="13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More than 18,000 </a:t>
            </a:r>
            <a:r>
              <a:rPr lang="en-US" sz="2800" b="1" dirty="0">
                <a:solidFill>
                  <a:srgbClr val="F9341F"/>
                </a:solidFill>
              </a:rPr>
              <a:t>“future users”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</a:rPr>
              <a:t>have been educated on road safety during the last thirteen years</a:t>
            </a:r>
          </a:p>
        </p:txBody>
      </p:sp>
      <p:pic>
        <p:nvPicPr>
          <p:cNvPr id="4" name="Picture 3" descr="\\192.168.150.254\diadromes\communication dpt\05.YLIKO &amp; STOIXEIA ETAIRIAS\YLIKO TEE\FWTOGRAFIES TMHMATOS\ODIKI ASFALEIA ENERGEIES\PAIDIA EFHVOI NEOI\PAIDIKO THEATRO\paidiko theatro 2010\paidiko theatro 2010 109.jpg">
            <a:extLst>
              <a:ext uri="{FF2B5EF4-FFF2-40B4-BE49-F238E27FC236}">
                <a16:creationId xmlns:a16="http://schemas.microsoft.com/office/drawing/2014/main" id="{636F0114-151A-BDEC-B9A6-0F29B434E2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7" y="4826906"/>
            <a:ext cx="1872208" cy="1393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\\192.168.150.254\diadromes\communication dpt\05.YLIKO &amp; STOIXEIA ETAIRIAS\YLIKO TEE\FWTOGRAFIES TMHMATOS\ODIKI ASFALEIA ENERGEIES\PAIDIA EFHVOI NEOI\PAIDIKO THEATRO\paidiko theatro 2012\DSC08061.JPG">
            <a:extLst>
              <a:ext uri="{FF2B5EF4-FFF2-40B4-BE49-F238E27FC236}">
                <a16:creationId xmlns:a16="http://schemas.microsoft.com/office/drawing/2014/main" id="{000AE567-B22E-3A56-F664-171095D2A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4578">
            <a:off x="8779242" y="4731295"/>
            <a:ext cx="1977186" cy="1482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476085-811C-FF2A-78D0-41E52D02C7FE}"/>
              </a:ext>
            </a:extLst>
          </p:cNvPr>
          <p:cNvSpPr txBox="1"/>
          <p:nvPr/>
        </p:nvSpPr>
        <p:spPr>
          <a:xfrm>
            <a:off x="-1" y="152400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HELLASTRON: Educate the Future Users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D8DB68-2CC4-77D0-00C0-20ABA2C52E47}"/>
              </a:ext>
            </a:extLst>
          </p:cNvPr>
          <p:cNvSpPr txBox="1"/>
          <p:nvPr/>
        </p:nvSpPr>
        <p:spPr>
          <a:xfrm>
            <a:off x="0" y="202921"/>
            <a:ext cx="10874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HELLASTRON Road Network: Reduction of Road Accident Fatalities</a:t>
            </a:r>
            <a:endParaRPr lang="el-GR" sz="28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D83DD-DB22-B6BE-0070-879D23187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75" y="1028132"/>
            <a:ext cx="10322849" cy="524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4106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66921-07C6-233A-2688-CE81ED8123AE}"/>
              </a:ext>
            </a:extLst>
          </p:cNvPr>
          <p:cNvSpPr txBox="1"/>
          <p:nvPr/>
        </p:nvSpPr>
        <p:spPr>
          <a:xfrm>
            <a:off x="0" y="224118"/>
            <a:ext cx="1084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Driverless Era-New challenges for road safety</a:t>
            </a:r>
            <a:endParaRPr lang="el-GR" sz="28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DA787-BAA5-EA3A-6419-EBA242B225EA}"/>
              </a:ext>
            </a:extLst>
          </p:cNvPr>
          <p:cNvSpPr txBox="1">
            <a:spLocks/>
          </p:cNvSpPr>
          <p:nvPr/>
        </p:nvSpPr>
        <p:spPr>
          <a:xfrm>
            <a:off x="244608" y="916966"/>
            <a:ext cx="11375571" cy="24134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introduction of Connected &amp; Automated vehicles 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initiation of the transition into </a:t>
            </a:r>
            <a:b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"Driverless Age”</a:t>
            </a:r>
            <a:endParaRPr lang="el-GR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85696-E6D0-1AD7-613A-F12629EB3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060" y="2773829"/>
            <a:ext cx="3067119" cy="30858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6A71F8-7650-2D3F-57CF-2E36A9A439CD}"/>
              </a:ext>
            </a:extLst>
          </p:cNvPr>
          <p:cNvSpPr txBox="1"/>
          <p:nvPr/>
        </p:nvSpPr>
        <p:spPr>
          <a:xfrm>
            <a:off x="170329" y="3994023"/>
            <a:ext cx="7153836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this transition arises new issues for the Road Safety.</a:t>
            </a:r>
          </a:p>
        </p:txBody>
      </p:sp>
    </p:spTree>
    <p:extLst>
      <p:ext uri="{BB962C8B-B14F-4D97-AF65-F5344CB8AC3E}">
        <p14:creationId xmlns:p14="http://schemas.microsoft.com/office/powerpoint/2010/main" val="3650242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05628-032F-568D-0050-78CD4A7F45B2}"/>
              </a:ext>
            </a:extLst>
          </p:cNvPr>
          <p:cNvSpPr txBox="1"/>
          <p:nvPr/>
        </p:nvSpPr>
        <p:spPr>
          <a:xfrm>
            <a:off x="0" y="224118"/>
            <a:ext cx="1084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Driverless Age-New challenges for road safety</a:t>
            </a:r>
            <a:endParaRPr lang="el-GR" sz="28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9E53C4-8E60-4FF0-3EE2-446587315729}"/>
              </a:ext>
            </a:extLst>
          </p:cNvPr>
          <p:cNvSpPr txBox="1">
            <a:spLocks/>
          </p:cNvSpPr>
          <p:nvPr/>
        </p:nvSpPr>
        <p:spPr>
          <a:xfrm>
            <a:off x="848709" y="1074766"/>
            <a:ext cx="10494581" cy="40351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098DCE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Need for huge Investments in Motorway infrastructures and operation procedures to host  safely the CAVs,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098DCE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New campaigns for the human resistance to release control of vehicle to a computer- Acceptance of CAV’s,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098DCE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Policies and investments that will address the vulnerability of systems and lack of  protection against any cyber attack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098DCE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Need for State Investments to address the needs of the new era.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3621E-A85E-6315-1A09-237C8C8F3055}"/>
              </a:ext>
            </a:extLst>
          </p:cNvPr>
          <p:cNvSpPr txBox="1"/>
          <p:nvPr/>
        </p:nvSpPr>
        <p:spPr>
          <a:xfrm>
            <a:off x="2283760" y="5226424"/>
            <a:ext cx="6600264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98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and why should fund the </a:t>
            </a:r>
            <a:br>
              <a:rPr lang="en-US" sz="2800" b="1" dirty="0">
                <a:solidFill>
                  <a:srgbClr val="098DC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98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demanded Motorway Infrastructure?</a:t>
            </a:r>
          </a:p>
        </p:txBody>
      </p:sp>
    </p:spTree>
    <p:extLst>
      <p:ext uri="{BB962C8B-B14F-4D97-AF65-F5344CB8AC3E}">
        <p14:creationId xmlns:p14="http://schemas.microsoft.com/office/powerpoint/2010/main" val="3751431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F5B049-4D92-4752-F01E-675AA8F69014}"/>
              </a:ext>
            </a:extLst>
          </p:cNvPr>
          <p:cNvSpPr txBox="1"/>
          <p:nvPr/>
        </p:nvSpPr>
        <p:spPr>
          <a:xfrm>
            <a:off x="123824" y="171450"/>
            <a:ext cx="10418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Mobility –  </a:t>
            </a:r>
            <a:r>
              <a:rPr lang="en-US" sz="36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GB" sz="3600" b="1" dirty="0">
                <a:solidFill>
                  <a:srgbClr val="0066A6"/>
                </a:solidFill>
                <a:latin typeface="Arial Black" panose="020B0A04020102020204" pitchFamily="34" charset="0"/>
              </a:rPr>
              <a:t> </a:t>
            </a:r>
            <a:r>
              <a:rPr lang="en-GB" sz="3200" b="1" dirty="0">
                <a:solidFill>
                  <a:srgbClr val="0066A6"/>
                </a:solidFill>
                <a:latin typeface="Arial Black" panose="020B0A04020102020204" pitchFamily="34" charset="0"/>
              </a:rPr>
              <a:t>HELLAS</a:t>
            </a:r>
            <a:r>
              <a:rPr lang="en-GB" sz="3200" b="1" dirty="0">
                <a:solidFill>
                  <a:srgbClr val="48A4D2"/>
                </a:solidFill>
                <a:latin typeface="Arial Black" panose="020B0A04020102020204" pitchFamily="34" charset="0"/>
              </a:rPr>
              <a:t>TRON</a:t>
            </a:r>
            <a:r>
              <a:rPr lang="en-GB" sz="3600" b="1" dirty="0">
                <a:solidFill>
                  <a:srgbClr val="48A4D2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0F14A802-5D79-F0AC-1401-0D926DDDC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0811185"/>
              </p:ext>
            </p:extLst>
          </p:nvPr>
        </p:nvGraphicFramePr>
        <p:xfrm>
          <a:off x="2680480" y="1272989"/>
          <a:ext cx="6078038" cy="4879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4518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281C3C-6172-3D75-3EE4-8A1D6352204C}"/>
              </a:ext>
            </a:extLst>
          </p:cNvPr>
          <p:cNvSpPr/>
          <p:nvPr/>
        </p:nvSpPr>
        <p:spPr>
          <a:xfrm>
            <a:off x="563883" y="1640758"/>
            <a:ext cx="10766349" cy="3074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098DCE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Deal with the increased maintenance costs for the new on-road equipment</a:t>
            </a:r>
          </a:p>
          <a:p>
            <a:pPr marL="457200" indent="-457200">
              <a:lnSpc>
                <a:spcPct val="200000"/>
              </a:lnSpc>
              <a:buClr>
                <a:srgbClr val="098DCE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Change the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way of thinking and operational philosophy</a:t>
            </a:r>
          </a:p>
          <a:p>
            <a:pPr marL="457200" indent="-457200">
              <a:lnSpc>
                <a:spcPct val="200000"/>
              </a:lnSpc>
              <a:buClr>
                <a:srgbClr val="098DCE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Deal with the simultaneous existence of conventional vehicles and CAV’s </a:t>
            </a:r>
          </a:p>
          <a:p>
            <a:pPr marL="457200" indent="-457200">
              <a:lnSpc>
                <a:spcPct val="200000"/>
              </a:lnSpc>
              <a:buClr>
                <a:srgbClr val="098DCE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Educate the other stakeholders for the “Driverless Age” (society, state, etc.)</a:t>
            </a:r>
          </a:p>
          <a:p>
            <a:pPr marL="457200" indent="-457200">
              <a:lnSpc>
                <a:spcPct val="200000"/>
              </a:lnSpc>
              <a:buClr>
                <a:srgbClr val="098DCE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Collaborate for the development of the legal and regulative framework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2B08F6-2CE8-98A3-2EA0-050B55C78565}"/>
              </a:ext>
            </a:extLst>
          </p:cNvPr>
          <p:cNvSpPr/>
          <p:nvPr/>
        </p:nvSpPr>
        <p:spPr>
          <a:xfrm>
            <a:off x="183261" y="1020269"/>
            <a:ext cx="11146971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Motorway Operators will have to: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A80AE2-5387-9A97-FBD1-F0CE15BBBA50}"/>
              </a:ext>
            </a:extLst>
          </p:cNvPr>
          <p:cNvSpPr/>
          <p:nvPr/>
        </p:nvSpPr>
        <p:spPr>
          <a:xfrm>
            <a:off x="259270" y="5098971"/>
            <a:ext cx="11375573" cy="1477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rgbClr val="098D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most important is that the </a:t>
            </a:r>
            <a:br>
              <a:rPr lang="en-US" sz="2800" b="1" dirty="0">
                <a:solidFill>
                  <a:srgbClr val="098D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98D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Toll Road Industry  has </a:t>
            </a:r>
            <a:br>
              <a:rPr lang="en-US" sz="2800" b="1" dirty="0">
                <a:solidFill>
                  <a:srgbClr val="098D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98D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define a clear approach for this transition period.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D5720-3C7D-73D0-9859-1F495FCFA589}"/>
              </a:ext>
            </a:extLst>
          </p:cNvPr>
          <p:cNvSpPr txBox="1"/>
          <p:nvPr/>
        </p:nvSpPr>
        <p:spPr>
          <a:xfrm>
            <a:off x="0" y="224118"/>
            <a:ext cx="10847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Driverless Age-New challenges for road safety and Motorway Operators</a:t>
            </a:r>
            <a:endParaRPr lang="el-GR" sz="28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47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F5B049-4D92-4752-F01E-675AA8F69014}"/>
              </a:ext>
            </a:extLst>
          </p:cNvPr>
          <p:cNvSpPr txBox="1"/>
          <p:nvPr/>
        </p:nvSpPr>
        <p:spPr>
          <a:xfrm>
            <a:off x="0" y="152400"/>
            <a:ext cx="7450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HELLASTRON - Priorities 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2213D6-C4F5-4139-01AD-D4F443C05752}"/>
              </a:ext>
            </a:extLst>
          </p:cNvPr>
          <p:cNvSpPr txBox="1"/>
          <p:nvPr/>
        </p:nvSpPr>
        <p:spPr>
          <a:xfrm>
            <a:off x="0" y="965719"/>
            <a:ext cx="121920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6E2364"/>
                </a:solidFill>
                <a:latin typeface="+mn-lt"/>
              </a:rPr>
              <a:t>At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3200" b="1" dirty="0">
                <a:solidFill>
                  <a:srgbClr val="1F4E79"/>
                </a:solidFill>
                <a:latin typeface="Arial Black" panose="020B0A04020102020204" pitchFamily="34" charset="0"/>
              </a:rPr>
              <a:t>"</a:t>
            </a:r>
            <a:r>
              <a:rPr lang="en-US" altLang="en-US" sz="3200" b="1" dirty="0">
                <a:solidFill>
                  <a:srgbClr val="1F4E7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HELLAS</a:t>
            </a:r>
            <a:r>
              <a:rPr lang="en-US" altLang="en-US" sz="3200" b="1" dirty="0">
                <a:solidFill>
                  <a:srgbClr val="48A4D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TRON"</a:t>
            </a:r>
            <a:r>
              <a:rPr lang="en-US" altLang="en-US" sz="3200" b="1" dirty="0">
                <a:solidFill>
                  <a:srgbClr val="48A4D2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endParaRPr lang="en-US" altLang="en-US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6E2364"/>
                </a:solidFill>
                <a:latin typeface="+mn-lt"/>
              </a:rPr>
              <a:t>we believe that Road Safety 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6E2364"/>
                </a:solidFill>
                <a:latin typeface="+mn-lt"/>
              </a:rPr>
              <a:t>is an everyday activity that saves lives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6E2364"/>
                </a:solidFill>
                <a:latin typeface="+mn-lt"/>
              </a:rPr>
              <a:t>and  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6E2364"/>
                </a:solidFill>
                <a:latin typeface="+mn-lt"/>
              </a:rPr>
              <a:t>returns the appropriate "</a:t>
            </a:r>
            <a:r>
              <a:rPr lang="en-US" altLang="en-US" sz="3200" b="1" u="dbl" dirty="0">
                <a:solidFill>
                  <a:srgbClr val="6E2364"/>
                </a:solidFill>
                <a:latin typeface="+mn-lt"/>
              </a:rPr>
              <a:t>VALUE</a:t>
            </a:r>
            <a:r>
              <a:rPr lang="en-US" altLang="en-US" sz="3200" b="1" dirty="0">
                <a:solidFill>
                  <a:srgbClr val="6E2364"/>
                </a:solidFill>
                <a:latin typeface="+mn-lt"/>
              </a:rPr>
              <a:t>" 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solidFill>
                  <a:srgbClr val="6E2364"/>
                </a:solidFill>
                <a:latin typeface="+mn-lt"/>
              </a:rPr>
              <a:t>for the </a:t>
            </a:r>
            <a:r>
              <a:rPr lang="en-US" altLang="en-US" sz="2800" b="1" dirty="0">
                <a:solidFill>
                  <a:srgbClr val="4B82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TOLL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6E2364"/>
                </a:solidFill>
                <a:latin typeface="+mn-lt"/>
              </a:rPr>
              <a:t>paid by our users.</a:t>
            </a:r>
            <a:endParaRPr lang="en-GB" altLang="en-US" sz="3200" b="1" dirty="0">
              <a:solidFill>
                <a:srgbClr val="6E2364"/>
              </a:solidFill>
              <a:latin typeface="+mn-lt"/>
            </a:endParaRPr>
          </a:p>
        </p:txBody>
      </p:sp>
      <p:pic>
        <p:nvPicPr>
          <p:cNvPr id="5" name="Picture 2" descr="C:\Users\rtsagari\Desktop\família-dos-povos-da-argila-protegida-pelas-mãos-da-mulher-26511026.jpg">
            <a:extLst>
              <a:ext uri="{FF2B5EF4-FFF2-40B4-BE49-F238E27FC236}">
                <a16:creationId xmlns:a16="http://schemas.microsoft.com/office/drawing/2014/main" id="{3CAA6198-07D1-706E-BA38-8CFD1B21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74" y="4457226"/>
            <a:ext cx="3929886" cy="178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620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C9113F-9AB3-2C98-75B7-3DEB1CA16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22</a:t>
            </a:fld>
            <a:endParaRPr lang="nl-NL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7B22566-1454-E530-E772-ED4B17E73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353" y="682412"/>
            <a:ext cx="6192892" cy="1198179"/>
          </a:xfrm>
        </p:spPr>
        <p:txBody>
          <a:bodyPr/>
          <a:lstStyle/>
          <a:p>
            <a:r>
              <a:rPr lang="fr-BE" dirty="0" err="1"/>
              <a:t>Thank</a:t>
            </a:r>
            <a:r>
              <a:rPr lang="fr-BE" dirty="0"/>
              <a:t> </a:t>
            </a:r>
            <a:r>
              <a:rPr lang="fr-BE" dirty="0" err="1"/>
              <a:t>you</a:t>
            </a:r>
            <a:endParaRPr lang="nl-B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D78DBE-F41B-7C9D-934F-051AC4B39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83" y="3551392"/>
            <a:ext cx="4987584" cy="2318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ubtitel 2">
            <a:extLst>
              <a:ext uri="{FF2B5EF4-FFF2-40B4-BE49-F238E27FC236}">
                <a16:creationId xmlns:a16="http://schemas.microsoft.com/office/drawing/2014/main" id="{CE093AB9-1D0C-90EA-EE20-D9EBF0FBA6BC}"/>
              </a:ext>
            </a:extLst>
          </p:cNvPr>
          <p:cNvSpPr txBox="1">
            <a:spLocks/>
          </p:cNvSpPr>
          <p:nvPr/>
        </p:nvSpPr>
        <p:spPr>
          <a:xfrm>
            <a:off x="597979" y="2692437"/>
            <a:ext cx="5677315" cy="2087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140" baseline="0">
                <a:solidFill>
                  <a:schemeClr val="tx2"/>
                </a:solidFill>
                <a:latin typeface="Tw Cen MT" panose="020B06020201040206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4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Manos</a:t>
            </a:r>
            <a:r>
              <a:rPr lang="nl-NL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4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Vrailas</a:t>
            </a:r>
            <a:endParaRPr lang="nl-NL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HELLASTRON, President,</a:t>
            </a:r>
          </a:p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 Odos/Kentriki Odos President</a:t>
            </a:r>
          </a:p>
          <a:p>
            <a:pPr marL="0" indent="0" algn="ctr">
              <a:buNone/>
            </a:pPr>
            <a:r>
              <a:rPr lang="nl-NL" b="1" dirty="0" err="1">
                <a:solidFill>
                  <a:schemeClr val="accent6">
                    <a:lumMod val="50000"/>
                  </a:schemeClr>
                </a:solidFill>
              </a:rPr>
              <a:t>mvrailas@neaodos.gr</a:t>
            </a:r>
            <a:endParaRPr lang="nl-N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A06971E1-0FE7-BD8F-F3AC-4C02E2C49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223" y="1999134"/>
            <a:ext cx="4232798" cy="120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4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077027-DD89-7BE5-2E6A-419F16B67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454" y="1181443"/>
            <a:ext cx="5476545" cy="5485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23D074-C070-960A-96C0-53217F0E00C4}"/>
              </a:ext>
            </a:extLst>
          </p:cNvPr>
          <p:cNvSpPr txBox="1"/>
          <p:nvPr/>
        </p:nvSpPr>
        <p:spPr>
          <a:xfrm>
            <a:off x="123824" y="171450"/>
            <a:ext cx="851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 Mobility: The main pillars of road safety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11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F5B049-4D92-4752-F01E-675AA8F69014}"/>
              </a:ext>
            </a:extLst>
          </p:cNvPr>
          <p:cNvSpPr txBox="1"/>
          <p:nvPr/>
        </p:nvSpPr>
        <p:spPr>
          <a:xfrm>
            <a:off x="-1" y="152400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Driving Environment: The</a:t>
            </a:r>
            <a:r>
              <a:rPr lang="en-GB" sz="3200" b="1" dirty="0">
                <a:solidFill>
                  <a:srgbClr val="0066A6"/>
                </a:solidFill>
                <a:latin typeface="Arial Black" panose="020B0A04020102020204" pitchFamily="34" charset="0"/>
              </a:rPr>
              <a:t> </a:t>
            </a:r>
            <a:r>
              <a:rPr lang="en-GB" sz="2800" b="1" dirty="0">
                <a:solidFill>
                  <a:srgbClr val="0066A6"/>
                </a:solidFill>
                <a:latin typeface="Arial Black" panose="020B0A04020102020204" pitchFamily="34" charset="0"/>
              </a:rPr>
              <a:t>HELLAS</a:t>
            </a:r>
            <a:r>
              <a:rPr lang="en-GB" sz="2800" b="1" dirty="0">
                <a:solidFill>
                  <a:srgbClr val="48A4D2"/>
                </a:solidFill>
                <a:latin typeface="Arial Black" panose="020B0A04020102020204" pitchFamily="34" charset="0"/>
              </a:rPr>
              <a:t>TRON</a:t>
            </a:r>
            <a:r>
              <a:rPr lang="en-GB" sz="3200" b="1" dirty="0">
                <a:solidFill>
                  <a:srgbClr val="48A4D2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Road Network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E5594A-C886-B747-F5A9-08D6A0B6A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519"/>
            <a:ext cx="1295400" cy="1274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C033B9-E923-6598-BCC6-9FCEA74987B7}"/>
              </a:ext>
            </a:extLst>
          </p:cNvPr>
          <p:cNvSpPr txBox="1"/>
          <p:nvPr/>
        </p:nvSpPr>
        <p:spPr>
          <a:xfrm>
            <a:off x="2303399" y="1213255"/>
            <a:ext cx="7585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4B8250"/>
                </a:solidFill>
              </a:rPr>
              <a:t>More than </a:t>
            </a:r>
            <a:r>
              <a:rPr lang="el-GR" sz="6600" b="1" dirty="0">
                <a:solidFill>
                  <a:srgbClr val="4B8250"/>
                </a:solidFill>
              </a:rPr>
              <a:t>2.000 </a:t>
            </a:r>
            <a:r>
              <a:rPr lang="en-US" sz="6600" b="1" dirty="0">
                <a:solidFill>
                  <a:srgbClr val="4B8250"/>
                </a:solidFill>
              </a:rPr>
              <a:t>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3574A-5013-7AB4-6CDE-03D277AE47BB}"/>
              </a:ext>
            </a:extLst>
          </p:cNvPr>
          <p:cNvSpPr txBox="1"/>
          <p:nvPr/>
        </p:nvSpPr>
        <p:spPr>
          <a:xfrm>
            <a:off x="856218" y="2484476"/>
            <a:ext cx="100492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of Motorways have been developed the last </a:t>
            </a:r>
          </a:p>
          <a:p>
            <a:pPr algn="ctr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20 years in Greece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BDC669-FE12-C544-18D7-3796AB1639A2}"/>
              </a:ext>
            </a:extLst>
          </p:cNvPr>
          <p:cNvSpPr txBox="1"/>
          <p:nvPr/>
        </p:nvSpPr>
        <p:spPr>
          <a:xfrm>
            <a:off x="578313" y="4281710"/>
            <a:ext cx="1085168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C58B4"/>
                </a:solidFill>
              </a:rPr>
              <a:t>Applying the most recent European Road Infrastructure standards &amp; best practices: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6600"/>
                </a:solidFill>
              </a:rPr>
              <a:t>Double Road tunnels,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6600"/>
                </a:solidFill>
              </a:rPr>
              <a:t>EN-1317 Safety Barriers,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6600"/>
                </a:solidFill>
              </a:rPr>
              <a:t>Crash cushions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6600"/>
                </a:solidFill>
              </a:rPr>
              <a:t>Incident detection systems, etc.</a:t>
            </a:r>
          </a:p>
        </p:txBody>
      </p:sp>
    </p:spTree>
    <p:extLst>
      <p:ext uri="{BB962C8B-B14F-4D97-AF65-F5344CB8AC3E}">
        <p14:creationId xmlns:p14="http://schemas.microsoft.com/office/powerpoint/2010/main" val="4017903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astron_networ_en">
            <a:hlinkClick r:id="" action="ppaction://media"/>
            <a:extLst>
              <a:ext uri="{FF2B5EF4-FFF2-40B4-BE49-F238E27FC236}">
                <a16:creationId xmlns:a16="http://schemas.microsoft.com/office/drawing/2014/main" id="{F5223DF0-8C2D-86BF-0B01-31ABB260F1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>
                  <p14:fade out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48" y="948676"/>
            <a:ext cx="10296525" cy="5791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B1EC6-FC2A-C582-4FF8-7BAF42C44067}"/>
              </a:ext>
            </a:extLst>
          </p:cNvPr>
          <p:cNvSpPr txBox="1"/>
          <p:nvPr/>
        </p:nvSpPr>
        <p:spPr>
          <a:xfrm>
            <a:off x="-1" y="152400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Greek Road Network transformation in 90’’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39C1E-A5F5-AAB8-C86D-13487D801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60" y="1101077"/>
            <a:ext cx="949221" cy="93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514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A588D14-27D1-E307-1F20-469B5D650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325" y="1210268"/>
            <a:ext cx="5153025" cy="529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3466363-477C-F377-D0FC-51225DE6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1210268"/>
            <a:ext cx="6480283" cy="5342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786989A-A7AE-2164-5F6B-433D3A5AB813}"/>
              </a:ext>
            </a:extLst>
          </p:cNvPr>
          <p:cNvSpPr txBox="1"/>
          <p:nvPr/>
        </p:nvSpPr>
        <p:spPr>
          <a:xfrm>
            <a:off x="2393378" y="114300"/>
            <a:ext cx="7450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Hellenic Association of Toll Road Network 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8B6BD2B3-A32D-0E6C-E2A2-9DC377F95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83" y="161925"/>
            <a:ext cx="2368086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92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08B0BB-7479-86C6-A9E6-992D26F09DEE}"/>
              </a:ext>
            </a:extLst>
          </p:cNvPr>
          <p:cNvSpPr/>
          <p:nvPr/>
        </p:nvSpPr>
        <p:spPr>
          <a:xfrm>
            <a:off x="2777232" y="937880"/>
            <a:ext cx="62388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>
                <a:solidFill>
                  <a:srgbClr val="4B8250"/>
                </a:solidFill>
              </a:rPr>
              <a:t>Average Response Time less than: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3600" b="1" dirty="0">
                <a:solidFill>
                  <a:srgbClr val="4B8250"/>
                </a:solidFill>
              </a:rPr>
              <a:t>5,6 minutes in urban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3200" b="1" dirty="0">
                <a:solidFill>
                  <a:srgbClr val="4B8250"/>
                </a:solidFill>
              </a:rPr>
              <a:t>11,3 minutes in all other areas!</a:t>
            </a:r>
            <a:endParaRPr lang="en-GB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364CF1-F44B-2307-79B3-1F4E51DCF6DD}"/>
              </a:ext>
            </a:extLst>
          </p:cNvPr>
          <p:cNvSpPr txBox="1"/>
          <p:nvPr/>
        </p:nvSpPr>
        <p:spPr>
          <a:xfrm>
            <a:off x="0" y="152400"/>
            <a:ext cx="1061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66A6"/>
                </a:solidFill>
                <a:latin typeface="Arial Black" panose="020B0A04020102020204" pitchFamily="34" charset="0"/>
              </a:rPr>
              <a:t>HELLAS</a:t>
            </a:r>
            <a:r>
              <a:rPr lang="en-GB" sz="2800" b="1" dirty="0">
                <a:solidFill>
                  <a:srgbClr val="48A4D2"/>
                </a:solidFill>
                <a:latin typeface="Arial Black" panose="020B0A04020102020204" pitchFamily="34" charset="0"/>
              </a:rPr>
              <a:t>TRON</a:t>
            </a:r>
            <a:r>
              <a:rPr lang="en-US" sz="28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Improving the Driving Environment</a:t>
            </a:r>
            <a:endParaRPr lang="el-GR" sz="28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1B4A54-9DBC-5EF9-5F32-1A82B59C8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519"/>
            <a:ext cx="760320" cy="74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CFC44-7EAD-76A7-1BB1-F6640E5D3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80" y="4581131"/>
            <a:ext cx="3936001" cy="22867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3994DC-5B85-AC27-8D19-939E489A2B73}"/>
              </a:ext>
            </a:extLst>
          </p:cNvPr>
          <p:cNvSpPr/>
          <p:nvPr/>
        </p:nvSpPr>
        <p:spPr>
          <a:xfrm>
            <a:off x="380160" y="3735843"/>
            <a:ext cx="37436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000" b="1" dirty="0">
                <a:solidFill>
                  <a:srgbClr val="4B8250"/>
                </a:solidFill>
              </a:rPr>
              <a:t>Managing more than 110,000</a:t>
            </a:r>
            <a:br>
              <a:rPr lang="en-GB" altLang="en-US" sz="2000" b="1" dirty="0">
                <a:solidFill>
                  <a:srgbClr val="4B8250"/>
                </a:solidFill>
              </a:rPr>
            </a:br>
            <a:r>
              <a:rPr lang="en-GB" altLang="en-US" sz="2000" b="1" dirty="0">
                <a:solidFill>
                  <a:srgbClr val="4B8250"/>
                </a:solidFill>
              </a:rPr>
              <a:t>Incidents per Year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07C4E2-9B7E-C168-6E5A-7F62B81C97D7}"/>
              </a:ext>
            </a:extLst>
          </p:cNvPr>
          <p:cNvSpPr/>
          <p:nvPr/>
        </p:nvSpPr>
        <p:spPr>
          <a:xfrm>
            <a:off x="380160" y="2783481"/>
            <a:ext cx="34840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000" b="1" dirty="0">
                <a:solidFill>
                  <a:srgbClr val="6E2364"/>
                </a:solidFill>
              </a:rPr>
              <a:t>More than 20 TMCs</a:t>
            </a:r>
            <a:br>
              <a:rPr lang="en-GB" altLang="en-US" sz="2000" b="1" dirty="0">
                <a:solidFill>
                  <a:srgbClr val="6E2364"/>
                </a:solidFill>
              </a:rPr>
            </a:br>
            <a:r>
              <a:rPr lang="en-GB" altLang="en-US" sz="2000" b="1" dirty="0">
                <a:solidFill>
                  <a:srgbClr val="6E2364"/>
                </a:solidFill>
              </a:rPr>
              <a:t> Monitoring 2,300 kilometres </a:t>
            </a:r>
            <a:br>
              <a:rPr lang="en-GB" altLang="en-US" sz="2000" b="1" dirty="0">
                <a:solidFill>
                  <a:srgbClr val="6E2364"/>
                </a:solidFill>
              </a:rPr>
            </a:br>
            <a:r>
              <a:rPr lang="en-GB" altLang="en-US" sz="2000" b="1" dirty="0">
                <a:solidFill>
                  <a:srgbClr val="6E2364"/>
                </a:solidFill>
              </a:rPr>
              <a:t>in7/24/365 operation</a:t>
            </a:r>
            <a:endParaRPr lang="en-GB" sz="2000" b="1" dirty="0">
              <a:solidFill>
                <a:srgbClr val="6E236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73F410-3AF7-6FC2-AF4F-C778203BD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670" y="2852955"/>
            <a:ext cx="4768279" cy="27426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52166B-EC84-08E4-F989-334A494D8386}"/>
              </a:ext>
            </a:extLst>
          </p:cNvPr>
          <p:cNvSpPr/>
          <p:nvPr/>
        </p:nvSpPr>
        <p:spPr>
          <a:xfrm>
            <a:off x="6584914" y="5443454"/>
            <a:ext cx="4563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400" b="1" dirty="0">
                <a:solidFill>
                  <a:srgbClr val="6E2364"/>
                </a:solidFill>
              </a:rPr>
              <a:t>More than 100 Safety Patrol units in 7/24/365 Operation</a:t>
            </a:r>
            <a:endParaRPr lang="en-GB" sz="2400" b="1" dirty="0">
              <a:solidFill>
                <a:srgbClr val="6E23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29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F776ED-A950-D40C-9873-A487913BF867}"/>
              </a:ext>
            </a:extLst>
          </p:cNvPr>
          <p:cNvSpPr txBox="1"/>
          <p:nvPr/>
        </p:nvSpPr>
        <p:spPr>
          <a:xfrm>
            <a:off x="1255059" y="899499"/>
            <a:ext cx="8740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6E2364"/>
                </a:solidFill>
              </a:rPr>
              <a:t>Is Infrastructure Development </a:t>
            </a:r>
            <a:br>
              <a:rPr lang="en-US" sz="3200" b="1" dirty="0">
                <a:solidFill>
                  <a:srgbClr val="6E2364"/>
                </a:solidFill>
              </a:rPr>
            </a:br>
            <a:r>
              <a:rPr lang="en-US" sz="3200" b="1" dirty="0">
                <a:solidFill>
                  <a:srgbClr val="6E2364"/>
                </a:solidFill>
              </a:rPr>
              <a:t>Sufficient to Improve Road Safety?</a:t>
            </a:r>
          </a:p>
        </p:txBody>
      </p:sp>
      <p:pic>
        <p:nvPicPr>
          <p:cNvPr id="5" name="KinisiAnapoda_2">
            <a:hlinkClick r:id="" action="ppaction://media"/>
            <a:extLst>
              <a:ext uri="{FF2B5EF4-FFF2-40B4-BE49-F238E27FC236}">
                <a16:creationId xmlns:a16="http://schemas.microsoft.com/office/drawing/2014/main" id="{8AF99944-277B-3AE2-8C84-319B73528C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6873" y="2139041"/>
            <a:ext cx="6956959" cy="3526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C3E253-D349-11D0-5F6F-6B69497D5249}"/>
              </a:ext>
            </a:extLst>
          </p:cNvPr>
          <p:cNvSpPr txBox="1"/>
          <p:nvPr/>
        </p:nvSpPr>
        <p:spPr>
          <a:xfrm>
            <a:off x="-1" y="152400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Human Factor in road safety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94AA08-08E1-8C43-ABF4-ED4186DA5BE1}"/>
              </a:ext>
            </a:extLst>
          </p:cNvPr>
          <p:cNvSpPr/>
          <p:nvPr/>
        </p:nvSpPr>
        <p:spPr>
          <a:xfrm>
            <a:off x="1566494" y="5659451"/>
            <a:ext cx="8117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4000" b="1" dirty="0">
                <a:ln w="0"/>
                <a:solidFill>
                  <a:srgbClr val="6E23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No! </a:t>
            </a:r>
            <a:br>
              <a:rPr lang="en-GB" altLang="en-US" sz="3200" b="1" dirty="0">
                <a:ln w="0"/>
                <a:solidFill>
                  <a:srgbClr val="6E23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altLang="en-US" sz="3200" b="1" dirty="0">
                <a:ln w="0"/>
                <a:solidFill>
                  <a:srgbClr val="6E23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Road Safety depends on Human Behaviour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56B09-AB99-487C-F768-B7D0983CA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1" t="3572" r="1"/>
          <a:stretch/>
        </p:blipFill>
        <p:spPr>
          <a:xfrm>
            <a:off x="11062446" y="1022792"/>
            <a:ext cx="932329" cy="93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57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83C88C-3D62-E22A-EA5E-479AB530CAAB}"/>
              </a:ext>
            </a:extLst>
          </p:cNvPr>
          <p:cNvSpPr/>
          <p:nvPr/>
        </p:nvSpPr>
        <p:spPr>
          <a:xfrm>
            <a:off x="304801" y="945885"/>
            <a:ext cx="101766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b="1" dirty="0">
                <a:ln w="0"/>
                <a:solidFill>
                  <a:srgbClr val="6E23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Continuous development  of Road Safety Culture is required!</a:t>
            </a:r>
          </a:p>
          <a:p>
            <a:pPr algn="ctr"/>
            <a:r>
              <a:rPr lang="en-GB" altLang="en-US" sz="2800" b="1" dirty="0">
                <a:ln w="0"/>
                <a:solidFill>
                  <a:srgbClr val="6E23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(2</a:t>
            </a:r>
            <a:r>
              <a:rPr lang="en-GB" altLang="en-US" sz="2800" b="1" baseline="30000" dirty="0">
                <a:ln w="0"/>
                <a:solidFill>
                  <a:srgbClr val="6E23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nd</a:t>
            </a:r>
            <a:r>
              <a:rPr lang="en-GB" altLang="en-US" sz="2800" b="1" dirty="0">
                <a:ln w="0"/>
                <a:solidFill>
                  <a:srgbClr val="6E23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Pillar)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3E253-D349-11D0-5F6F-6B69497D5249}"/>
              </a:ext>
            </a:extLst>
          </p:cNvPr>
          <p:cNvSpPr txBox="1"/>
          <p:nvPr/>
        </p:nvSpPr>
        <p:spPr>
          <a:xfrm>
            <a:off x="-1" y="152400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C58B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the road safety culture</a:t>
            </a:r>
            <a:endParaRPr lang="el-GR" sz="3200" b="1" dirty="0">
              <a:solidFill>
                <a:srgbClr val="0C58B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0AB766-12BC-6592-874B-B0433FD1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425" y="3379278"/>
            <a:ext cx="4473371" cy="3461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6B705C-1097-3637-9FB4-3C15CD64E648}"/>
              </a:ext>
            </a:extLst>
          </p:cNvPr>
          <p:cNvSpPr/>
          <p:nvPr/>
        </p:nvSpPr>
        <p:spPr>
          <a:xfrm>
            <a:off x="1121127" y="2178949"/>
            <a:ext cx="8945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600" b="1" dirty="0">
                <a:solidFill>
                  <a:srgbClr val="4B8250"/>
                </a:solidFill>
              </a:rPr>
              <a:t>But…Road Safety Culture Development </a:t>
            </a:r>
            <a:br>
              <a:rPr lang="en-GB" altLang="en-US" sz="3600" b="1" dirty="0">
                <a:solidFill>
                  <a:srgbClr val="4B8250"/>
                </a:solidFill>
              </a:rPr>
            </a:br>
            <a:r>
              <a:rPr lang="en-GB" altLang="en-US" sz="3600" b="1" dirty="0">
                <a:solidFill>
                  <a:srgbClr val="4B8250"/>
                </a:solidFill>
              </a:rPr>
              <a:t>is a demanding Team Effort </a:t>
            </a:r>
            <a:endParaRPr lang="en-GB" sz="3600" b="1" dirty="0">
              <a:solidFill>
                <a:srgbClr val="4B82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49CF5-1B50-A11A-940C-A9F08D83F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1" t="3572" r="1"/>
          <a:stretch/>
        </p:blipFill>
        <p:spPr>
          <a:xfrm>
            <a:off x="11062446" y="1022792"/>
            <a:ext cx="932329" cy="93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834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457626_TF11580736_Win32" id="{ACBEA3D2-1CB1-4C6B-85E2-6EDC5580BC28}" vid="{AA8456A3-767C-4A50-9B90-A496A324268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D1B13BD-E781-417A-B53F-0EDDA23B05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4C50BF-B542-4C65-9576-F6A949345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2BC193-1E5D-42CA-92FB-CB15BBE1F56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Creatieve rode presentatie</Template>
  <TotalTime>5331</TotalTime>
  <Words>742</Words>
  <Application>Microsoft Office PowerPoint</Application>
  <PresentationFormat>Ευρεία οθόνη</PresentationFormat>
  <Paragraphs>104</Paragraphs>
  <Slides>22</Slides>
  <Notes>1</Notes>
  <HiddenSlides>0</HiddenSlides>
  <MMClips>3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3" baseType="lpstr">
      <vt:lpstr>Office-thema</vt:lpstr>
      <vt:lpstr>The Contribution of HELLASTRON road Network to the improvement of the Mobility and Road Safety in Greece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</dc:title>
  <dc:creator>Romina Conti</dc:creator>
  <cp:lastModifiedBy>Ampouti Margarita</cp:lastModifiedBy>
  <cp:revision>25</cp:revision>
  <cp:lastPrinted>2023-07-19T13:11:49Z</cp:lastPrinted>
  <dcterms:created xsi:type="dcterms:W3CDTF">2023-06-08T11:59:06Z</dcterms:created>
  <dcterms:modified xsi:type="dcterms:W3CDTF">2023-10-04T13:05:21Z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