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7"/>
  </p:sldMasterIdLst>
  <p:notesMasterIdLst>
    <p:notesMasterId r:id="rId25"/>
  </p:notesMasterIdLst>
  <p:sldIdLst>
    <p:sldId id="256" r:id="rId8"/>
    <p:sldId id="258" r:id="rId9"/>
    <p:sldId id="295" r:id="rId10"/>
    <p:sldId id="261" r:id="rId11"/>
    <p:sldId id="279" r:id="rId12"/>
    <p:sldId id="294" r:id="rId13"/>
    <p:sldId id="293" r:id="rId14"/>
    <p:sldId id="268" r:id="rId15"/>
    <p:sldId id="266" r:id="rId16"/>
    <p:sldId id="291" r:id="rId17"/>
    <p:sldId id="289" r:id="rId18"/>
    <p:sldId id="292" r:id="rId19"/>
    <p:sldId id="283" r:id="rId20"/>
    <p:sldId id="262" r:id="rId21"/>
    <p:sldId id="274" r:id="rId22"/>
    <p:sldId id="276" r:id="rId23"/>
    <p:sldId id="26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etta Karitsioti" initials="NK" lastIdx="1" clrIdx="0">
    <p:extLst>
      <p:ext uri="{19B8F6BF-5375-455C-9EA6-DF929625EA0E}">
        <p15:presenceInfo xmlns:p15="http://schemas.microsoft.com/office/powerpoint/2012/main" userId="Nikoletta Karitsio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C"/>
    <a:srgbClr val="F9F9F9"/>
    <a:srgbClr val="0E363E"/>
    <a:srgbClr val="3D94E6"/>
    <a:srgbClr val="40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73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256AB-8113-4A16-B997-9408E3059DF0}" type="datetimeFigureOut">
              <a:rPr lang="el-GR" smtClean="0"/>
              <a:pPr/>
              <a:t>16/12/2019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8B043-7EE2-4C36-9CE4-8D5DC5F8A3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2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043-7EE2-4C36-9CE4-8D5DC5F8A3E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47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043-7EE2-4C36-9CE4-8D5DC5F8A3E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28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B043-7EE2-4C36-9CE4-8D5DC5F8A3E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89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080" y="1107846"/>
            <a:ext cx="6537315" cy="5034152"/>
          </a:xfrm>
          <a:prstGeom prst="rect">
            <a:avLst/>
          </a:prstGeom>
          <a:gradFill flip="none" rotWithShape="1">
            <a:gsLst>
              <a:gs pos="5000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74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69033" y="1087578"/>
            <a:ext cx="2193989" cy="28064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979" y="1660296"/>
            <a:ext cx="5486400" cy="2607851"/>
          </a:xfrm>
        </p:spPr>
        <p:txBody>
          <a:bodyPr anchor="b">
            <a:normAutofit/>
          </a:bodyPr>
          <a:lstStyle>
            <a:lvl1pPr algn="l">
              <a:defRPr sz="48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3202" y="452668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17-18/12/2019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 Υπουργείο Υποδομών και Μεταφορών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949831" y="1194171"/>
            <a:ext cx="1832392" cy="1014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E363E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7008777" y="2378807"/>
            <a:ext cx="1714500" cy="137063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err="1"/>
              <a:t>lOGO</a:t>
            </a:r>
            <a:endParaRPr lang="el-GR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6769033" y="3910080"/>
            <a:ext cx="1902278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685800" indent="-18288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18288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18288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18288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lvl="0"/>
            <a:r>
              <a:rPr lang="el-GR" sz="1200" dirty="0">
                <a:solidFill>
                  <a:schemeClr val="accent1"/>
                </a:solidFill>
              </a:rPr>
              <a:t>Υπό την αιγίδα</a:t>
            </a:r>
            <a:r>
              <a:rPr lang="en-US" sz="1200" dirty="0">
                <a:solidFill>
                  <a:schemeClr val="accent1"/>
                </a:solidFill>
              </a:rPr>
              <a:t>: </a:t>
            </a:r>
            <a:endParaRPr lang="el-GR" sz="1200" dirty="0">
              <a:solidFill>
                <a:schemeClr val="accent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" y="207999"/>
            <a:ext cx="1926359" cy="84895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246837" y="573177"/>
            <a:ext cx="659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cap="none" spc="-8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“</a:t>
            </a:r>
            <a:r>
              <a:rPr lang="el-GR" sz="2000" b="1" i="1" cap="none" spc="-8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Ευφυή Συστήματα Μεταφορών και εξελίξεις στην Ελλάδα</a:t>
            </a:r>
            <a:r>
              <a:rPr lang="en-US" sz="2000" b="1" cap="none" spc="-8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”</a:t>
            </a:r>
            <a:endParaRPr lang="el-GR" sz="2000" b="1" cap="none" spc="-80" baseline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339228" y="234623"/>
            <a:ext cx="302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n-US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Διημερίδα </a:t>
            </a:r>
            <a:r>
              <a:rPr lang="en-US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ITS Hellas 2019</a:t>
            </a:r>
            <a:endPara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18" y="5733860"/>
            <a:ext cx="1096304" cy="399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8" y="4757966"/>
            <a:ext cx="1034786" cy="401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33" y="4224944"/>
            <a:ext cx="3169021" cy="5117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76" y="4755752"/>
            <a:ext cx="1013138" cy="40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33" y="5297125"/>
            <a:ext cx="1042486" cy="3533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8" y="5297125"/>
            <a:ext cx="1034786" cy="3552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76" y="5788383"/>
            <a:ext cx="1035144" cy="3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17-18/12/2019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10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 baseline="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3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3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 baseline="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3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3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17-18/12/2019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98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 baseline="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3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3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3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3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17-18/12/2019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49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 baseline="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3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3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3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3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17-18/12/2019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375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17-18/12/2019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24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677983" y="881719"/>
            <a:ext cx="6086423" cy="5223806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17-18/12/2019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97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960114"/>
            <a:ext cx="9123797" cy="2559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813" y="2405240"/>
            <a:ext cx="6096780" cy="1668857"/>
          </a:xfrm>
        </p:spPr>
        <p:txBody>
          <a:bodyPr anchor="b">
            <a:normAutofit/>
          </a:bodyPr>
          <a:lstStyle>
            <a:lvl1pPr algn="l">
              <a:defRPr sz="36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  <a:r>
              <a:rPr lang="el-GR" dirty="0" err="1"/>
              <a:t>υχαριστώ</a:t>
            </a:r>
            <a:r>
              <a:rPr lang="el-GR" dirty="0"/>
              <a:t> για την προσοχή σας!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Ερωτήσεις;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8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42813" y="4707177"/>
            <a:ext cx="4710212" cy="14612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7169552" y="4707177"/>
            <a:ext cx="1714500" cy="139422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err="1"/>
              <a:t>lOGO</a:t>
            </a:r>
            <a:endParaRPr lang="el-GR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" y="406030"/>
            <a:ext cx="2446930" cy="107836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708195" y="1272240"/>
            <a:ext cx="7343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cap="none" spc="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«Ευφυή Συστήματα Μεταφορών και εξελίξεις στην Ελλάδα»</a:t>
            </a:r>
          </a:p>
        </p:txBody>
      </p:sp>
    </p:spTree>
    <p:extLst>
      <p:ext uri="{BB962C8B-B14F-4D97-AF65-F5344CB8AC3E}">
        <p14:creationId xmlns:p14="http://schemas.microsoft.com/office/powerpoint/2010/main" val="78744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80986"/>
            <a:ext cx="2582693" cy="510376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5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41350" y="758952"/>
            <a:ext cx="288036" cy="53309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l-GR" sz="1000" smtClean="0"/>
            </a:lvl1pPr>
          </a:lstStyle>
          <a:p>
            <a:r>
              <a:rPr lang="en-US" dirty="0"/>
              <a:t>17-18/12/2019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l-GR" sz="1000" smtClean="0"/>
            </a:lvl1pPr>
          </a:lstStyle>
          <a:p>
            <a:r>
              <a:rPr lang="en-US" baseline="0" dirty="0"/>
              <a:t>5</a:t>
            </a:r>
            <a:r>
              <a:rPr lang="el-GR" baseline="30000" dirty="0"/>
              <a:t>η</a:t>
            </a:r>
            <a:r>
              <a:rPr lang="el-GR" dirty="0"/>
              <a:t> Διημερίδα ITS </a:t>
            </a:r>
            <a:r>
              <a:rPr lang="el-GR" dirty="0" err="1"/>
              <a:t>Hellas</a:t>
            </a:r>
            <a:r>
              <a:rPr lang="el-GR" dirty="0"/>
              <a:t> 201</a:t>
            </a:r>
            <a:r>
              <a:rPr lang="en-US" dirty="0"/>
              <a:t>9</a:t>
            </a:r>
            <a:r>
              <a:rPr lang="el-GR" dirty="0"/>
              <a:t>, Υπουργείο Υποδομών και Μεταφορών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l-GR" sz="1000" smtClean="0"/>
            </a:lvl1pPr>
          </a:lstStyle>
          <a:p>
            <a:r>
              <a:rPr lang="en-US" dirty="0"/>
              <a:t>1</a:t>
            </a:r>
            <a:endParaRPr lang="el-G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1" y="100906"/>
            <a:ext cx="1611674" cy="71026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246837" y="413157"/>
            <a:ext cx="659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cap="none" spc="-8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“</a:t>
            </a:r>
            <a:r>
              <a:rPr lang="el-GR" sz="2000" b="1" i="1" cap="none" spc="-8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Ευφυή Συστήματα Μεταφορών και εξελίξεις στην Ελλάδα</a:t>
            </a:r>
            <a:r>
              <a:rPr lang="en-US" sz="2000" b="1" cap="none" spc="-80" baseline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panose="020F0502020204030204" pitchFamily="34" charset="0"/>
              </a:rPr>
              <a:t>”</a:t>
            </a:r>
            <a:endParaRPr lang="el-GR" sz="2000" b="1" cap="none" spc="-80" baseline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39228" y="74603"/>
            <a:ext cx="277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n-US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Διημερίδα </a:t>
            </a:r>
            <a:r>
              <a:rPr lang="en-US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ITS Hellas 2019</a:t>
            </a:r>
            <a:endPara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86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5" r:id="rId3"/>
    <p:sldLayoutId id="2147483826" r:id="rId4"/>
    <p:sldLayoutId id="2147483834" r:id="rId5"/>
    <p:sldLayoutId id="2147483829" r:id="rId6"/>
    <p:sldLayoutId id="2147483830" r:id="rId7"/>
    <p:sldLayoutId id="214748383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C-ITS 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Διαχείριση Οδικής Υποδομής 2.0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διαχείριση κυκλοφορίας στην εποχή των διασυνδεδεμένων οχημάτων</a:t>
            </a:r>
            <a:endParaRPr lang="el-GR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Σταύρος </a:t>
            </a:r>
            <a:r>
              <a:rPr lang="el-GR" dirty="0" err="1" smtClean="0"/>
              <a:t>Σταυρής</a:t>
            </a:r>
            <a:endParaRPr lang="el-GR" dirty="0" smtClean="0"/>
          </a:p>
          <a:p>
            <a:r>
              <a:rPr lang="el-GR" dirty="0" smtClean="0"/>
              <a:t>Πρόεδρος ΔΣ</a:t>
            </a:r>
          </a:p>
          <a:p>
            <a:r>
              <a:rPr lang="en-US" dirty="0" smtClean="0"/>
              <a:t>HELLASTRON</a:t>
            </a:r>
            <a:endParaRPr lang="el-GR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26" y="2589197"/>
            <a:ext cx="1477909" cy="595722"/>
          </a:xfrm>
        </p:spPr>
      </p:pic>
    </p:spTree>
    <p:extLst>
      <p:ext uri="{BB962C8B-B14F-4D97-AF65-F5344CB8AC3E}">
        <p14:creationId xmlns:p14="http://schemas.microsoft.com/office/powerpoint/2010/main" val="2911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ζητήματα </a:t>
            </a:r>
            <a:r>
              <a:rPr lang="el-GR" dirty="0" smtClean="0"/>
              <a:t>στην διαχείριση της οδικής </a:t>
            </a:r>
            <a:r>
              <a:rPr lang="el-GR" dirty="0" smtClean="0"/>
              <a:t>υποδομής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1" name="Picture 2" descr="Image result for infrastructure autonomous vehic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22" y="4004150"/>
            <a:ext cx="4610502" cy="21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31957" y="1253701"/>
            <a:ext cx="57270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514350" algn="just">
              <a:lnSpc>
                <a:spcPct val="150000"/>
              </a:lnSpc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Προδιαγραφές διαγράμμισης</a:t>
            </a:r>
            <a:endParaRPr lang="en-US" sz="2000" b="1" dirty="0">
              <a:solidFill>
                <a:srgbClr val="646464"/>
              </a:solidFill>
              <a:latin typeface="Calibri" pitchFamily="34" charset="0"/>
            </a:endParaRPr>
          </a:p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Δυναμική σήμανση</a:t>
            </a:r>
          </a:p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Φωτισμός </a:t>
            </a:r>
          </a:p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Χάρτες υψηλής ευκρίνειας</a:t>
            </a:r>
          </a:p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Γεωμετρία εισόδων - εξόδων</a:t>
            </a:r>
          </a:p>
        </p:txBody>
      </p:sp>
    </p:spTree>
    <p:extLst>
      <p:ext uri="{BB962C8B-B14F-4D97-AF65-F5344CB8AC3E}">
        <p14:creationId xmlns:p14="http://schemas.microsoft.com/office/powerpoint/2010/main" val="12281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bg2"/>
                </a:solidFill>
                <a:latin typeface="Calibri" pitchFamily="34" charset="0"/>
              </a:rPr>
              <a:t>Ζητήματα προς αποσαφήνιση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17-18/12/2019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5η Διημερίδα ITS Hellas 2019, Υπουργείο Υποδομών και Μεταφορών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l-GR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21057" y="824464"/>
            <a:ext cx="5528642" cy="5256584"/>
          </a:xfrm>
        </p:spPr>
        <p:txBody>
          <a:bodyPr>
            <a:noAutofit/>
          </a:bodyPr>
          <a:lstStyle/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Τεχνολογικά ζητήματα</a:t>
            </a:r>
            <a:r>
              <a:rPr lang="en-US" sz="2000" kern="1200" dirty="0" smtClean="0">
                <a:solidFill>
                  <a:srgbClr val="646464"/>
                </a:solidFill>
                <a:latin typeface="Calibri" pitchFamily="34" charset="0"/>
              </a:rPr>
              <a:t>:</a:t>
            </a:r>
          </a:p>
          <a:p>
            <a:pPr marL="550862" indent="-285750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Εγκατάσταση αισθητήρων και λοιπών συστημάτων και εξοπλισμού επί της υποδομής</a:t>
            </a: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550862" indent="-285750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Ιδιοκτησία των συστημάτων</a:t>
            </a: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550862" indent="-285750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Κόστη εγκατάστασης και συντήρησης</a:t>
            </a: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550862" indent="-285750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Νομικό και κανονιστικό πλαίσιο</a:t>
            </a:r>
            <a:r>
              <a:rPr lang="en-US" sz="2000" kern="1200" dirty="0" smtClean="0">
                <a:solidFill>
                  <a:srgbClr val="646464"/>
                </a:solidFill>
                <a:latin typeface="Calibri" pitchFamily="34" charset="0"/>
              </a:rPr>
              <a:t>:</a:t>
            </a:r>
          </a:p>
          <a:p>
            <a:pPr marL="608012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Πιστοποίηση οχημάτων</a:t>
            </a:r>
          </a:p>
          <a:p>
            <a:pPr marL="608012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rgbClr val="646464"/>
                </a:solidFill>
                <a:latin typeface="Calibri" pitchFamily="34" charset="0"/>
              </a:rPr>
              <a:t>Πιστοποίηση συστημάτων υποδομής</a:t>
            </a: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608012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rgbClr val="646464"/>
                </a:solidFill>
                <a:latin typeface="Calibri" pitchFamily="34" charset="0"/>
              </a:rPr>
              <a:t>Ασφάλιση </a:t>
            </a: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608012" algn="just">
              <a:spcBef>
                <a:spcPts val="300"/>
              </a:spcBef>
              <a:buClr>
                <a:srgbClr val="2E798B"/>
              </a:buClr>
              <a:buFont typeface="Wingdings" panose="05000000000000000000" pitchFamily="2" charset="2"/>
              <a:buChar char="§"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Ευθύνη</a:t>
            </a:r>
            <a:endParaRPr lang="en-US" sz="2000" kern="1200" dirty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kern="1200" dirty="0" err="1" smtClean="0">
                <a:solidFill>
                  <a:srgbClr val="646464"/>
                </a:solidFill>
                <a:latin typeface="Calibri" pitchFamily="34" charset="0"/>
              </a:rPr>
              <a:t>Διαλειτουργικότητα</a:t>
            </a: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 συστημάτων</a:t>
            </a: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l-GR" sz="2000" dirty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Προστασία Προσωπικών Δεδομένων</a:t>
            </a: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bg2"/>
                </a:solidFill>
                <a:latin typeface="Calibri" pitchFamily="34" charset="0"/>
              </a:rPr>
              <a:t>Κατηγοριοποίηση Οδικού Δικτύου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17-18/12/2019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5η Διημερίδα ITS Hellas 2019, Υπουργείο Υποδομών και Μεταφορών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l-GR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901951" y="2093939"/>
            <a:ext cx="5528642" cy="3564656"/>
          </a:xfrm>
        </p:spPr>
        <p:txBody>
          <a:bodyPr>
            <a:noAutofit/>
          </a:bodyPr>
          <a:lstStyle/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kern="1200" dirty="0" smtClean="0">
                <a:solidFill>
                  <a:srgbClr val="646464"/>
                </a:solidFill>
                <a:latin typeface="Calibri" pitchFamily="34" charset="0"/>
              </a:rPr>
              <a:t>Κατηγοριοποίηση οδικού δικτύου ανάλογα με το επίπεδο συμβατότητας και συνεργασίας με </a:t>
            </a:r>
            <a:r>
              <a:rPr lang="en-US" sz="2000" kern="1200" dirty="0" smtClean="0">
                <a:solidFill>
                  <a:srgbClr val="646464"/>
                </a:solidFill>
                <a:latin typeface="Calibri" pitchFamily="34" charset="0"/>
              </a:rPr>
              <a:t>CAV.</a:t>
            </a:r>
            <a:endParaRPr lang="el-GR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l-GR" sz="2000" dirty="0">
              <a:solidFill>
                <a:srgbClr val="646464"/>
              </a:solidFill>
              <a:latin typeface="Calibri" pitchFamily="34" charset="0"/>
            </a:endParaRPr>
          </a:p>
          <a:p>
            <a:pPr marL="265112" algn="just">
              <a:spcBef>
                <a:spcPts val="300"/>
              </a:spcBef>
              <a:buClr>
                <a:srgbClr val="2E798B"/>
              </a:buClr>
              <a:defRPr/>
            </a:pPr>
            <a:r>
              <a:rPr lang="el-GR" sz="2000" dirty="0">
                <a:solidFill>
                  <a:srgbClr val="646464"/>
                </a:solidFill>
                <a:latin typeface="Calibri" pitchFamily="34" charset="0"/>
              </a:rPr>
              <a:t>Ποια τα απαραίτητα στοιχεία της υποδομής για κάθε διαφορετικό επίπεδο αυτοματισμού;</a:t>
            </a:r>
            <a:endParaRPr lang="en-US" sz="2000" dirty="0"/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n-US" sz="20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n-US" sz="2000" dirty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dirty="0" smtClean="0">
                <a:solidFill>
                  <a:srgbClr val="646464"/>
                </a:solidFill>
                <a:latin typeface="Calibri" pitchFamily="34" charset="0"/>
              </a:rPr>
              <a:t>Φορέας και διαδικασία πιστοποίησης </a:t>
            </a:r>
            <a:endParaRPr lang="en-US" sz="20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l-GR" sz="20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l-GR" sz="2000" kern="1200" dirty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r>
              <a:rPr lang="el-GR" sz="2000" dirty="0" smtClean="0">
                <a:solidFill>
                  <a:srgbClr val="646464"/>
                </a:solidFill>
                <a:latin typeface="Calibri" pitchFamily="34" charset="0"/>
              </a:rPr>
              <a:t>Καθορισμός </a:t>
            </a:r>
            <a:r>
              <a:rPr lang="en-US" sz="2000" dirty="0" smtClean="0">
                <a:solidFill>
                  <a:srgbClr val="646464"/>
                </a:solidFill>
                <a:latin typeface="Calibri" pitchFamily="34" charset="0"/>
              </a:rPr>
              <a:t>KPIs </a:t>
            </a:r>
            <a:r>
              <a:rPr lang="el-GR" sz="2000" dirty="0" smtClean="0">
                <a:solidFill>
                  <a:srgbClr val="646464"/>
                </a:solidFill>
                <a:latin typeface="Calibri" pitchFamily="34" charset="0"/>
              </a:rPr>
              <a:t>για μέτρηση και αποτύπωση κόστους / ωφέλειας </a:t>
            </a:r>
            <a:endParaRPr lang="en-US" sz="2000" dirty="0" smtClean="0">
              <a:solidFill>
                <a:srgbClr val="646464"/>
              </a:solidFill>
              <a:latin typeface="Calibri" pitchFamily="34" charset="0"/>
            </a:endParaRPr>
          </a:p>
          <a:p>
            <a:pPr marL="265112" indent="0" algn="just">
              <a:spcBef>
                <a:spcPts val="300"/>
              </a:spcBef>
              <a:buClr>
                <a:srgbClr val="2E798B"/>
              </a:buClr>
              <a:buNone/>
              <a:defRPr/>
            </a:pPr>
            <a:endParaRPr lang="en-US" sz="2000" kern="1200" dirty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bg2"/>
                </a:solidFill>
                <a:latin typeface="Calibri" pitchFamily="34" charset="0"/>
              </a:rPr>
              <a:t>Ερωτήσεις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936776" y="1329268"/>
            <a:ext cx="5038826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600"/>
              </a:spcAft>
              <a:buClr>
                <a:srgbClr val="376092"/>
              </a:buClr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646464"/>
                </a:solidFill>
                <a:latin typeface="Calibri" pitchFamily="34" charset="0"/>
              </a:rPr>
              <a:t>Είναι καλύτερα να επενδύσουμε σε νέες υποδομές ή σε νέες τεχνολογίες;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buClr>
                <a:srgbClr val="376092"/>
              </a:buClr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646464"/>
                </a:solidFill>
                <a:latin typeface="Calibri" pitchFamily="34" charset="0"/>
              </a:rPr>
              <a:t>Έχει νόημα να επενδύσουμε δισεκατομμύρια σε νέους δρόμους όταν με τις νέες τεχνολογίες θα μπορούσαμε να διπλασιάσουμε την κυκλοφοριακή ικανότητα</a:t>
            </a:r>
            <a:r>
              <a:rPr lang="en-US" sz="2000" b="1" dirty="0">
                <a:solidFill>
                  <a:srgbClr val="646464"/>
                </a:solidFill>
                <a:latin typeface="Calibri" pitchFamily="34" charset="0"/>
              </a:rPr>
              <a:t>;</a:t>
            </a:r>
            <a:endParaRPr lang="el-GR" sz="2000" b="1" dirty="0">
              <a:solidFill>
                <a:srgbClr val="646464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600"/>
              </a:spcAft>
              <a:buClr>
                <a:srgbClr val="376092"/>
              </a:buClr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646464"/>
                </a:solidFill>
                <a:latin typeface="Calibri" pitchFamily="34" charset="0"/>
              </a:rPr>
              <a:t>Ποιος θα πληρώσει για την εγκατάσταση και εφαρμογή των νέων τεχνολογιών; Ο λειτουργός των αυτοκινητοδρόμων;  </a:t>
            </a: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Το </a:t>
            </a:r>
            <a:r>
              <a:rPr lang="el-GR" sz="2000" b="1" dirty="0">
                <a:solidFill>
                  <a:srgbClr val="646464"/>
                </a:solidFill>
                <a:latin typeface="Calibri" pitchFamily="34" charset="0"/>
              </a:rPr>
              <a:t>κράτος; Οι χρήστες</a:t>
            </a: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;</a:t>
            </a:r>
            <a:endParaRPr lang="el-GR" sz="2000" b="1" dirty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Έργο </a:t>
            </a:r>
            <a:r>
              <a:rPr lang="en-US" dirty="0" smtClean="0"/>
              <a:t>C-Roads</a:t>
            </a:r>
            <a:endParaRPr lang="el-G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83180" y="1074578"/>
            <a:ext cx="5392422" cy="492196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CEF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(Connecting Europe Facility) 2018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Προϋπολογισμός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 2.569.300 €</a:t>
            </a:r>
          </a:p>
          <a:p>
            <a:pPr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Επιδότηση από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CEF: 50% </a:t>
            </a:r>
          </a:p>
          <a:p>
            <a:pPr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Εταίροι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</a:p>
          <a:p>
            <a:pPr lvl="1"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Υπουργείο Μεταφορών και Υποδομών (συντονιστής)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Hellastron,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Αττικές Διαδρομές, Εγνατία Οδός (διαχειριστές οδικής υποδομής)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ΕΚΕΤΑ/ΙΜΕΤ, ΕΠΙΣΕΥ, Παν. Πατρών, (Ερευνητικά ιδρύματα)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 algn="just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Cosmote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Intracom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G4S,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Telenavis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βιομηχανία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 algn="just"/>
            <a:endParaRPr lang="el-GR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Χρονοδιάγραμμα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 2020 –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τέλη 2022</a:t>
            </a:r>
          </a:p>
          <a:p>
            <a:pPr algn="just"/>
            <a:endParaRPr lang="el-GR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Υλοποίηση υπηρεσιών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V2I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για οδική ασφάλεια και διαχείριση κυκλοφορίας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0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6849" y="1961147"/>
            <a:ext cx="2125980" cy="219456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Πιλοτική εφαρμογή Εγνατίας Οδού</a:t>
            </a:r>
            <a:endParaRPr lang="el-GR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23013" r="6087" b="4872"/>
          <a:stretch>
            <a:fillRect/>
          </a:stretch>
        </p:blipFill>
        <p:spPr bwMode="auto">
          <a:xfrm>
            <a:off x="2786448" y="922251"/>
            <a:ext cx="5751160" cy="34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1950" y="4634640"/>
            <a:ext cx="5751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30 </a:t>
            </a:r>
            <a:r>
              <a:rPr lang="el-GR" b="1" dirty="0" err="1">
                <a:solidFill>
                  <a:schemeClr val="accent6">
                    <a:lumMod val="50000"/>
                  </a:schemeClr>
                </a:solidFill>
              </a:rPr>
              <a:t>χλμ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 οδικού δικτύου στην περιοχή </a:t>
            </a:r>
            <a:r>
              <a:rPr lang="el-GR" b="1" dirty="0" err="1">
                <a:solidFill>
                  <a:schemeClr val="accent6">
                    <a:lumMod val="50000"/>
                  </a:schemeClr>
                </a:solidFill>
              </a:rPr>
              <a:t>Πολύμυλος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 – Βέροια με ιδιαίτερα χαρακτηριστικά (γεωμετρία, μη αστικό περιβάλλον, συνεχείς σήραγγες και γέφυρες, μεταβαλλόμενες καιρικές συνθήκες)</a:t>
            </a:r>
          </a:p>
        </p:txBody>
      </p:sp>
    </p:spTree>
    <p:extLst>
      <p:ext uri="{BB962C8B-B14F-4D97-AF65-F5344CB8AC3E}">
        <p14:creationId xmlns:p14="http://schemas.microsoft.com/office/powerpoint/2010/main" val="23745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Πιλοτική εφαρμογή Αττικής Οδού</a:t>
            </a:r>
            <a:endParaRPr lang="el-GR" sz="3200" dirty="0"/>
          </a:p>
        </p:txBody>
      </p:sp>
      <p:pic>
        <p:nvPicPr>
          <p:cNvPr id="205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99" y="1022771"/>
            <a:ext cx="5669832" cy="363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2509" y="4825446"/>
            <a:ext cx="6241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Αποτελείται από το κεντρικό τμήμα της Αττικής Οδού (από κόμβο Φυλής έως κόμβο Παιανίας), μήκους 20 χλμ. Παρουσιάζει την μεγαλύτερη ημερήσια κίνηση, ενώ υπάρχει εγκατεστημένη σημαντική υποδομή τηλεματικής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Variable message signs, CCTV traffic cameras, traffic detection inductive loops,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meteo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&amp; smoke sensors)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η οποία θα χρησιμοποιηθεί στα πλαίσια του πιλότου.</a:t>
            </a:r>
          </a:p>
        </p:txBody>
      </p:sp>
    </p:spTree>
    <p:extLst>
      <p:ext uri="{BB962C8B-B14F-4D97-AF65-F5344CB8AC3E}">
        <p14:creationId xmlns:p14="http://schemas.microsoft.com/office/powerpoint/2010/main" val="11206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Ευχαριστώ για την προσοχή σας!</a:t>
            </a:r>
            <a:br>
              <a:rPr lang="el-GR" sz="3200" dirty="0"/>
            </a:br>
            <a:r>
              <a:rPr lang="el-GR" dirty="0"/>
              <a:t/>
            </a:r>
            <a:br>
              <a:rPr lang="el-GR" dirty="0"/>
            </a:b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42813" y="4707177"/>
            <a:ext cx="4710212" cy="1461221"/>
          </a:xfrm>
        </p:spPr>
        <p:txBody>
          <a:bodyPr>
            <a:normAutofit/>
          </a:bodyPr>
          <a:lstStyle/>
          <a:p>
            <a:pPr lvl="0"/>
            <a:r>
              <a:rPr lang="el-GR" sz="2400" dirty="0" smtClean="0"/>
              <a:t>Σταύρος </a:t>
            </a:r>
            <a:r>
              <a:rPr lang="el-GR" sz="2400" dirty="0" err="1" smtClean="0"/>
              <a:t>Σταυρής</a:t>
            </a:r>
            <a:endParaRPr lang="el-GR" sz="2400" dirty="0"/>
          </a:p>
          <a:p>
            <a:pPr lvl="0"/>
            <a:r>
              <a:rPr lang="el-GR" sz="2400" dirty="0" err="1" smtClean="0"/>
              <a:t>Προεδρος</a:t>
            </a:r>
            <a:r>
              <a:rPr lang="el-GR" sz="2400" dirty="0" smtClean="0"/>
              <a:t> ΔΣ, </a:t>
            </a:r>
            <a:r>
              <a:rPr lang="en-US" sz="2400" dirty="0" smtClean="0"/>
              <a:t>HELLASTRON</a:t>
            </a:r>
            <a:endParaRPr lang="el-GR" sz="24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40" y="5169191"/>
            <a:ext cx="2005897" cy="682970"/>
          </a:xfrm>
        </p:spPr>
      </p:pic>
    </p:spTree>
    <p:extLst>
      <p:ext uri="{BB962C8B-B14F-4D97-AF65-F5344CB8AC3E}">
        <p14:creationId xmlns:p14="http://schemas.microsoft.com/office/powerpoint/2010/main" val="23448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HELLASTRON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088" y="1123838"/>
            <a:ext cx="6411908" cy="4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Δείκτες Δικτύου </a:t>
            </a:r>
            <a:r>
              <a:rPr lang="en-US" dirty="0" smtClean="0"/>
              <a:t>HELLASTRON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3</a:t>
            </a:fld>
            <a:endParaRPr lang="el-G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448796"/>
              </p:ext>
            </p:extLst>
          </p:nvPr>
        </p:nvGraphicFramePr>
        <p:xfrm>
          <a:off x="2798698" y="860170"/>
          <a:ext cx="5939551" cy="510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029101" imgH="3886068" progId="AcroExch.Document.DC">
                  <p:embed/>
                </p:oleObj>
              </mc:Choice>
              <mc:Fallback>
                <p:oleObj name="Acrobat Document" r:id="rId3" imgW="5029101" imgH="38860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8698" y="860170"/>
                        <a:ext cx="5939551" cy="510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ASECAP</a:t>
            </a:r>
            <a:endParaRPr lang="el-G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447" y="953695"/>
            <a:ext cx="6379908" cy="494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C-ITS </a:t>
            </a:r>
            <a:r>
              <a:rPr lang="el-GR" sz="3200" b="1" dirty="0"/>
              <a:t>και Διαχείριση Αυτοκινητοδρόμων 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Το παρόν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901951" y="921707"/>
            <a:ext cx="54912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00BC"/>
                </a:solidFill>
                <a:latin typeface="+mj-lt"/>
              </a:rPr>
              <a:t>Παρόν</a:t>
            </a:r>
            <a:r>
              <a:rPr lang="en-US" sz="2000" dirty="0" smtClean="0">
                <a:solidFill>
                  <a:srgbClr val="0000BC"/>
                </a:solidFill>
                <a:latin typeface="+mj-lt"/>
              </a:rPr>
              <a:t>: </a:t>
            </a:r>
            <a:r>
              <a:rPr lang="el-GR" sz="2000" dirty="0" smtClean="0">
                <a:solidFill>
                  <a:srgbClr val="0000BC"/>
                </a:solidFill>
                <a:latin typeface="+mj-lt"/>
              </a:rPr>
              <a:t>το οδικό δίκτυο συλλέγει δεδομένα κυκλοφοριακής κατάστασης από εγκατεστημένους αισθητήρες </a:t>
            </a:r>
            <a:r>
              <a:rPr lang="en-US" sz="2000" dirty="0" smtClean="0">
                <a:solidFill>
                  <a:srgbClr val="0000BC"/>
                </a:solidFill>
                <a:latin typeface="+mj-lt"/>
              </a:rPr>
              <a:t>(loops, </a:t>
            </a:r>
            <a:r>
              <a:rPr lang="el-GR" sz="2000" dirty="0" smtClean="0">
                <a:solidFill>
                  <a:srgbClr val="0000BC"/>
                </a:solidFill>
                <a:latin typeface="+mj-lt"/>
              </a:rPr>
              <a:t>κάμερες, </a:t>
            </a:r>
            <a:r>
              <a:rPr lang="en-US" sz="2000" dirty="0" smtClean="0">
                <a:solidFill>
                  <a:srgbClr val="0000BC"/>
                </a:solidFill>
                <a:latin typeface="+mj-lt"/>
              </a:rPr>
              <a:t>radar </a:t>
            </a:r>
            <a:r>
              <a:rPr lang="el-GR" sz="2000" dirty="0" err="1" smtClean="0">
                <a:solidFill>
                  <a:srgbClr val="0000BC"/>
                </a:solidFill>
                <a:latin typeface="+mj-lt"/>
              </a:rPr>
              <a:t>κλπ</a:t>
            </a:r>
            <a:r>
              <a:rPr lang="el-GR" sz="2000" dirty="0" smtClean="0">
                <a:solidFill>
                  <a:srgbClr val="0000BC"/>
                </a:solidFill>
                <a:latin typeface="+mj-lt"/>
              </a:rPr>
              <a:t>)</a:t>
            </a:r>
          </a:p>
          <a:p>
            <a:pPr algn="just"/>
            <a:endParaRPr lang="el-GR" sz="2000" dirty="0">
              <a:solidFill>
                <a:srgbClr val="0000BC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rgbClr val="0000BC"/>
                </a:solidFill>
                <a:latin typeface="+mj-lt"/>
              </a:rPr>
              <a:t>Απεικονίζει μηνύματα σε δυναμικές πινακίδες πληροφόρησης </a:t>
            </a:r>
            <a:r>
              <a:rPr lang="en-US" sz="2000" dirty="0" smtClean="0">
                <a:solidFill>
                  <a:srgbClr val="0000BC"/>
                </a:solidFill>
                <a:latin typeface="+mj-lt"/>
              </a:rPr>
              <a:t>(VMS)</a:t>
            </a:r>
            <a:endParaRPr lang="el-GR" sz="2000" dirty="0" smtClean="0">
              <a:solidFill>
                <a:srgbClr val="0000BC"/>
              </a:solidFill>
              <a:latin typeface="+mj-lt"/>
            </a:endParaRPr>
          </a:p>
          <a:p>
            <a:pPr algn="just"/>
            <a:endParaRPr lang="el-GR" sz="2000" b="1" dirty="0">
              <a:latin typeface="+mj-lt"/>
            </a:endParaRPr>
          </a:p>
          <a:p>
            <a:pPr algn="just"/>
            <a:endParaRPr lang="el-GR" sz="2000" b="1" dirty="0" smtClean="0">
              <a:latin typeface="+mj-lt"/>
            </a:endParaRPr>
          </a:p>
          <a:p>
            <a:endParaRPr lang="el-GR" sz="2000" b="1" dirty="0"/>
          </a:p>
          <a:p>
            <a:endParaRPr lang="el-G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6" y="3542098"/>
            <a:ext cx="3018122" cy="2154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94" y="3542098"/>
            <a:ext cx="3052412" cy="21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C-ITS </a:t>
            </a:r>
            <a:r>
              <a:rPr lang="el-GR" sz="3200" b="1" dirty="0"/>
              <a:t>και Διαχείριση Αυτοκινητοδρόμων </a:t>
            </a:r>
            <a:br>
              <a:rPr lang="el-GR" sz="3200" b="1" dirty="0"/>
            </a:br>
            <a:r>
              <a:rPr lang="el-GR" sz="3200" b="1" dirty="0" smtClean="0"/>
              <a:t>Το μέλλον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3484345"/>
            <a:ext cx="5587531" cy="2872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0965" y="1123838"/>
            <a:ext cx="5889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Στο μέλλον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το συνδεδεμένο όχημα θα γίνει το βασικό στοιχείο παροχής πληροφορίας προς το οδικό δίκτυο</a:t>
            </a:r>
          </a:p>
          <a:p>
            <a:pPr algn="just"/>
            <a:endParaRPr lang="el-GR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Τα μηνύματα του οδικού δικτύου θα απεικονίζονται επί του οχήματος και θα μεταδίδονται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παράλληλα σε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συνεργαζόμενους φορείς υπηρεσιών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(service providers)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3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Νέες </a:t>
            </a:r>
            <a:r>
              <a:rPr lang="el-GR" sz="2800" b="1" dirty="0" smtClean="0"/>
              <a:t>δυνατότητες προς αξιοποίηση</a:t>
            </a:r>
            <a:endParaRPr lang="el-GR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901951" y="1380470"/>
            <a:ext cx="58377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Βελτιωμένη διαχείριση κυκλοφορίας βασισμένη σε «ζωντανά» δεδομένα </a:t>
            </a: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οχημάτων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el-GR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Προσωποποιημένη πληροφόρηση 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στους οδηγούς σχετικά με οδική ασφάλεια, ταχύτητα και προτάσεις αποστάσεων ασφαλείας</a:t>
            </a:r>
          </a:p>
          <a:p>
            <a:pPr algn="just"/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Παρακολούθηση 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κυκλοφοριακών ροών και ανταλλαγή πληροφοριών για τις μεταβαλλόμενες απαιτήσεις των μεταφορών</a:t>
            </a:r>
          </a:p>
          <a:p>
            <a:pPr algn="just"/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Αποτελεσματικός 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έλεγχος ταχύτητας</a:t>
            </a:r>
          </a:p>
          <a:p>
            <a:pPr algn="just"/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Άμεση 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ειδοποίηση  υπηρεσιών έκτακτης </a:t>
            </a: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ανάγκης</a:t>
            </a:r>
            <a:endParaRPr lang="el-GR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6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νέος ρόλος της υποδομής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7567" y="1462947"/>
            <a:ext cx="5962132" cy="4525963"/>
          </a:xfrm>
        </p:spPr>
        <p:txBody>
          <a:bodyPr>
            <a:normAutofit/>
          </a:bodyPr>
          <a:lstStyle/>
          <a:p>
            <a:pPr algn="just">
              <a:buClr>
                <a:srgbClr val="376092"/>
              </a:buClr>
              <a:buFont typeface="Wingdings" panose="05000000000000000000" pitchFamily="2" charset="2"/>
              <a:buChar char="Ø"/>
            </a:pPr>
            <a:r>
              <a:rPr lang="el-GR" sz="2000" b="1" kern="1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Το οδικό δίκτυο θα αποτελεί τον κορμό και τα οχήματα θα συνδέονται σε αυτό, σχηματίζοντας ένα δίκτυο.</a:t>
            </a:r>
            <a:endParaRPr lang="en-US" sz="2000" b="1" kern="12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just">
              <a:buClr>
                <a:srgbClr val="376092"/>
              </a:buClr>
              <a:buNone/>
            </a:pPr>
            <a:endParaRPr lang="en-US" sz="2000" b="1" kern="12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Clr>
                <a:srgbClr val="376092"/>
              </a:buClr>
              <a:buFont typeface="Wingdings" panose="05000000000000000000" pitchFamily="2" charset="2"/>
              <a:buChar char="Ø"/>
            </a:pPr>
            <a:r>
              <a:rPr lang="el-GR" sz="2000" b="1" kern="1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Οι νέες τεχνολογίες έχουν αρχίσει να εγκαθίστανται στα οχήματα και η υποδομή πρέπει να ακολουθήσει ώστε να γίνει πλήρης εκμετάλλευση των ωφελειών των νέων τεχνολογιών.</a:t>
            </a:r>
            <a:endParaRPr lang="en-US" sz="2000" b="1" kern="12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Clr>
                <a:srgbClr val="376092"/>
              </a:buClr>
              <a:buFont typeface="Wingdings" panose="05000000000000000000" pitchFamily="2" charset="2"/>
              <a:buChar char="Ø"/>
            </a:pPr>
            <a:endParaRPr lang="en-US" sz="2000" b="1" kern="12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Clr>
                <a:srgbClr val="376092"/>
              </a:buClr>
              <a:buFont typeface="Wingdings" panose="05000000000000000000" pitchFamily="2" charset="2"/>
              <a:buChar char="Ø"/>
            </a:pPr>
            <a:r>
              <a:rPr lang="el-GR" sz="2000" b="1" kern="1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Η ικανότητ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α συλλογής και διάχυσης πληροφορίας θα αποτελεί κρίσιμο παράγοντα στο σχεδιασμό και στην κατασκευή της υποδομής. Η διαχείριση πληροφορίας θα αποτελεί σημαντικό κεφάλαιο στα εγχειρίδια λειτουργίας της υποδομής</a:t>
            </a:r>
            <a:endParaRPr lang="en-US" sz="2000" b="1" kern="12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kern="1200" dirty="0" smtClean="0">
              <a:solidFill>
                <a:srgbClr val="646464"/>
              </a:solidFill>
              <a:latin typeface="Calibri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800" kern="1200" dirty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ζητήματα </a:t>
            </a:r>
            <a:r>
              <a:rPr lang="el-GR" dirty="0" smtClean="0"/>
              <a:t>στην διαχείρισης της οδικής </a:t>
            </a:r>
            <a:r>
              <a:rPr lang="el-GR" dirty="0" smtClean="0"/>
              <a:t>υποδομής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17-18/12/2019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5η Διημερίδα ITS </a:t>
            </a:r>
            <a:r>
              <a:rPr lang="el-GR" dirty="0" err="1"/>
              <a:t>Hellas</a:t>
            </a:r>
            <a:r>
              <a:rPr lang="el-GR" dirty="0"/>
              <a:t> 2019, Υπουργείο Υποδομών και Μεταφορών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A1C6-CD22-43E1-BF99-EBF9976D0DAA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11" name="Picture 2" descr="Image result for infrastructure autonomous vehic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22" y="4004150"/>
            <a:ext cx="4610502" cy="21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62451" y="1003444"/>
            <a:ext cx="5842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Διαχείριση κυκλοφορίας σε μικτό περιβάλλον (συνδεδεμένα και μη συνδεδεμένα οχήματα)</a:t>
            </a:r>
            <a:endParaRPr lang="en-US" sz="2000" b="1" dirty="0">
              <a:solidFill>
                <a:srgbClr val="646464"/>
              </a:solidFill>
              <a:latin typeface="Calibri" pitchFamily="34" charset="0"/>
            </a:endParaRPr>
          </a:p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Αποκλειστικές λωρίδες για συνδεδεμένα ή αυτόνομα οχήματα</a:t>
            </a:r>
          </a:p>
          <a:p>
            <a:pPr marL="80010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rgbClr val="646464"/>
                </a:solidFill>
                <a:latin typeface="Calibri" pitchFamily="34" charset="0"/>
              </a:rPr>
              <a:t>Platooning </a:t>
            </a: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&amp; </a:t>
            </a:r>
            <a:r>
              <a:rPr lang="el-GR" sz="2000" b="1" dirty="0" err="1" smtClean="0">
                <a:solidFill>
                  <a:srgbClr val="646464"/>
                </a:solidFill>
                <a:latin typeface="Calibri" pitchFamily="34" charset="0"/>
              </a:rPr>
              <a:t>βαρέα</a:t>
            </a:r>
            <a:r>
              <a:rPr lang="el-GR" sz="2000" b="1" dirty="0" smtClean="0">
                <a:solidFill>
                  <a:srgbClr val="646464"/>
                </a:solidFill>
                <a:latin typeface="Calibri" pitchFamily="34" charset="0"/>
              </a:rPr>
              <a:t> οχήματα</a:t>
            </a:r>
            <a:endParaRPr lang="en-US" sz="2000" b="1" dirty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ITS Hellas 2018">
      <a:dk1>
        <a:srgbClr val="074F53"/>
      </a:dk1>
      <a:lt1>
        <a:srgbClr val="DCDADB"/>
      </a:lt1>
      <a:dk2>
        <a:srgbClr val="0E9FA6"/>
      </a:dk2>
      <a:lt2>
        <a:srgbClr val="F2F2F2"/>
      </a:lt2>
      <a:accent1>
        <a:srgbClr val="E07D17"/>
      </a:accent1>
      <a:accent2>
        <a:srgbClr val="008341"/>
      </a:accent2>
      <a:accent3>
        <a:srgbClr val="0E9FA6"/>
      </a:accent3>
      <a:accent4>
        <a:srgbClr val="008341"/>
      </a:accent4>
      <a:accent5>
        <a:srgbClr val="9A9497"/>
      </a:accent5>
      <a:accent6>
        <a:srgbClr val="DCDADB"/>
      </a:accent6>
      <a:hlink>
        <a:srgbClr val="E07D17"/>
      </a:hlink>
      <a:folHlink>
        <a:srgbClr val="008341"/>
      </a:folHlink>
    </a:clrScheme>
    <a:fontScheme name="ITS 2019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Hellas 2018_Presenters' Template_GR.potx" id="{BD382A8D-72F5-4C4C-8D27-06DC8A02926F}" vid="{475C1BE3-B372-42B7-8CDE-25B6368464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RightsWATCHMark">11|AD-PU-PU|{00000000-0000-0000-0000-000000000000}</XMLData>
</file>

<file path=customXml/item2.xml><?xml version="1.0" encoding="utf-8"?>
<XMLData TextToDisplay="%USERNAME%">Gkiousis</XMLData>
</file>

<file path=customXml/item3.xml><?xml version="1.0" encoding="utf-8"?>
<XMLData TextToDisplay="%HOSTNAME%">LAP0119.kes.attikesdiadromes.gr</XMLData>
</file>

<file path=customXml/item4.xml><?xml version="1.0" encoding="utf-8"?>
<XMLData TextToDisplay="%CLASSIFICATIONDATETIME%">12:25 13/12/2019</XMLData>
</file>

<file path=customXml/item5.xml><?xml version="1.0" encoding="utf-8"?>
<XMLData TextToDisplay="%DOCUMENTGUID%">{00000000-0000-0000-0000-000000000000}</XMLData>
</file>

<file path=customXml/item6.xml><?xml version="1.0" encoding="utf-8"?>
<XMLData TextToDisplay="%EMAILADDRESS%">Gkiousis@attikesdiadromes.gr</XMLData>
</file>

<file path=customXml/itemProps1.xml><?xml version="1.0" encoding="utf-8"?>
<ds:datastoreItem xmlns:ds="http://schemas.openxmlformats.org/officeDocument/2006/customXml" ds:itemID="{CAD3F55D-5927-494E-997B-FA39E5B97B8F}">
  <ds:schemaRefs/>
</ds:datastoreItem>
</file>

<file path=customXml/itemProps2.xml><?xml version="1.0" encoding="utf-8"?>
<ds:datastoreItem xmlns:ds="http://schemas.openxmlformats.org/officeDocument/2006/customXml" ds:itemID="{D78EF681-61BC-4802-93F5-0BB2423033EF}">
  <ds:schemaRefs/>
</ds:datastoreItem>
</file>

<file path=customXml/itemProps3.xml><?xml version="1.0" encoding="utf-8"?>
<ds:datastoreItem xmlns:ds="http://schemas.openxmlformats.org/officeDocument/2006/customXml" ds:itemID="{79244510-C699-4EB8-ADC7-2278A2FB9287}">
  <ds:schemaRefs/>
</ds:datastoreItem>
</file>

<file path=customXml/itemProps4.xml><?xml version="1.0" encoding="utf-8"?>
<ds:datastoreItem xmlns:ds="http://schemas.openxmlformats.org/officeDocument/2006/customXml" ds:itemID="{E67B7F29-EB86-4489-8817-90F1B71ED485}">
  <ds:schemaRefs/>
</ds:datastoreItem>
</file>

<file path=customXml/itemProps5.xml><?xml version="1.0" encoding="utf-8"?>
<ds:datastoreItem xmlns:ds="http://schemas.openxmlformats.org/officeDocument/2006/customXml" ds:itemID="{1FF8CEC0-CB85-48D9-BAFA-8E8F59FA452B}">
  <ds:schemaRefs/>
</ds:datastoreItem>
</file>

<file path=customXml/itemProps6.xml><?xml version="1.0" encoding="utf-8"?>
<ds:datastoreItem xmlns:ds="http://schemas.openxmlformats.org/officeDocument/2006/customXml" ds:itemID="{76B16529-2CF4-408B-BEA4-77D60D662F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Hellas 2018_Presenters' Template_GR</Template>
  <TotalTime>607</TotalTime>
  <Words>796</Words>
  <Application>Microsoft Office PowerPoint</Application>
  <PresentationFormat>On-screen Show (4:3)</PresentationFormat>
  <Paragraphs>144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Wingdings</vt:lpstr>
      <vt:lpstr>Wingdings 2</vt:lpstr>
      <vt:lpstr>Frame</vt:lpstr>
      <vt:lpstr>Acrobat Document</vt:lpstr>
      <vt:lpstr>C-ITS και Διαχείριση Οδικής Υποδομής 2.0</vt:lpstr>
      <vt:lpstr>HELLASTRON</vt:lpstr>
      <vt:lpstr>Βασικοί Δείκτες Δικτύου HELLASTRON</vt:lpstr>
      <vt:lpstr>ASECAP</vt:lpstr>
      <vt:lpstr>C-ITS και Διαχείριση Αυτοκινητοδρόμων  Το παρόν</vt:lpstr>
      <vt:lpstr>C-ITS και Διαχείριση Αυτοκινητοδρόμων  Το μέλλον</vt:lpstr>
      <vt:lpstr>Νέες δυνατότητες προς αξιοποίηση</vt:lpstr>
      <vt:lpstr>Ο νέος ρόλος της υποδομής</vt:lpstr>
      <vt:lpstr>Νέα ζητήματα στην διαχείρισης της οδικής υποδομής</vt:lpstr>
      <vt:lpstr>Νέα ζητήματα στην διαχείριση της οδικής υποδομής</vt:lpstr>
      <vt:lpstr>Ζητήματα προς αποσαφήνιση</vt:lpstr>
      <vt:lpstr>Κατηγοριοποίηση Οδικού Δικτύου</vt:lpstr>
      <vt:lpstr>Ερωτήσεις</vt:lpstr>
      <vt:lpstr>Έργο C-Roads</vt:lpstr>
      <vt:lpstr>Πιλοτική εφαρμογή Εγνατίας Οδού</vt:lpstr>
      <vt:lpstr>Πιλοτική εφαρμογή Αττικής Οδού</vt:lpstr>
      <vt:lpstr>Ευχαριστώ για την προσοχή σας!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Panagiotidi</dc:creator>
  <cp:lastModifiedBy>Stavros Stavris</cp:lastModifiedBy>
  <cp:revision>93</cp:revision>
  <dcterms:created xsi:type="dcterms:W3CDTF">2019-08-28T12:24:23Z</dcterms:created>
  <dcterms:modified xsi:type="dcterms:W3CDTF">2019-12-16T08:15:06Z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11|AD-PU-PU|{00000000-0000-0000-0000-000000000000}</vt:lpwstr>
  </property>
</Properties>
</file>