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81" r:id="rId2"/>
    <p:sldId id="280" r:id="rId3"/>
    <p:sldId id="279" r:id="rId4"/>
    <p:sldId id="333" r:id="rId5"/>
    <p:sldId id="349" r:id="rId6"/>
    <p:sldId id="351" r:id="rId7"/>
    <p:sldId id="313" r:id="rId8"/>
    <p:sldId id="330" r:id="rId9"/>
    <p:sldId id="331" r:id="rId10"/>
    <p:sldId id="332" r:id="rId11"/>
    <p:sldId id="269" r:id="rId12"/>
    <p:sldId id="307" r:id="rId13"/>
    <p:sldId id="335" r:id="rId14"/>
    <p:sldId id="315" r:id="rId15"/>
    <p:sldId id="310" r:id="rId16"/>
    <p:sldId id="316" r:id="rId17"/>
    <p:sldId id="322" r:id="rId18"/>
    <p:sldId id="324" r:id="rId19"/>
    <p:sldId id="337" r:id="rId20"/>
    <p:sldId id="339" r:id="rId21"/>
    <p:sldId id="341" r:id="rId22"/>
    <p:sldId id="343" r:id="rId23"/>
    <p:sldId id="345" r:id="rId24"/>
    <p:sldId id="347" r:id="rId25"/>
    <p:sldId id="303" r:id="rId26"/>
    <p:sldId id="304" r:id="rId27"/>
    <p:sldId id="305" r:id="rId28"/>
    <p:sldId id="325" r:id="rId29"/>
    <p:sldId id="327" r:id="rId30"/>
    <p:sldId id="329" r:id="rId31"/>
    <p:sldId id="353" r:id="rId32"/>
    <p:sldId id="289" r:id="rId33"/>
    <p:sldId id="314" r:id="rId34"/>
    <p:sldId id="293" r:id="rId35"/>
    <p:sldId id="294" r:id="rId36"/>
    <p:sldId id="295" r:id="rId37"/>
    <p:sldId id="296" r:id="rId38"/>
    <p:sldId id="317" r:id="rId39"/>
    <p:sldId id="355" r:id="rId40"/>
    <p:sldId id="357" r:id="rId41"/>
    <p:sldId id="297" r:id="rId42"/>
    <p:sldId id="301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66"/>
    <a:srgbClr val="EC4C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90" y="-558"/>
      </p:cViewPr>
      <p:guideLst>
        <p:guide orient="horz" pos="2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.Best\Best\Academic\Various\Data\Master-Greece\OutputTables-Greece2017-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0.11823658864270423"/>
          <c:y val="0.11949722231605761"/>
          <c:w val="0.76553181121208669"/>
          <c:h val="0.75157463509309985"/>
        </c:manualLayout>
      </c:layout>
      <c:lineChart>
        <c:grouping val="standard"/>
        <c:ser>
          <c:idx val="1"/>
          <c:order val="0"/>
          <c:tx>
            <c:strRef>
              <c:f>'gr1.basicfigures'!$B$6</c:f>
              <c:strCache>
                <c:ptCount val="1"/>
                <c:pt idx="0">
                  <c:v>Νεκροί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'gr1.basicfigures'!$K$4:$U$4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'gr1.basicfigures'!$K$6:$U$6</c:f>
              <c:numCache>
                <c:formatCode>#,##0</c:formatCode>
                <c:ptCount val="11"/>
                <c:pt idx="0">
                  <c:v>1657</c:v>
                </c:pt>
                <c:pt idx="1">
                  <c:v>1612</c:v>
                </c:pt>
                <c:pt idx="2">
                  <c:v>1553</c:v>
                </c:pt>
                <c:pt idx="3">
                  <c:v>1456</c:v>
                </c:pt>
                <c:pt idx="4">
                  <c:v>1258</c:v>
                </c:pt>
                <c:pt idx="5">
                  <c:v>1141</c:v>
                </c:pt>
                <c:pt idx="6">
                  <c:v>988</c:v>
                </c:pt>
                <c:pt idx="7">
                  <c:v>879</c:v>
                </c:pt>
                <c:pt idx="8">
                  <c:v>795</c:v>
                </c:pt>
                <c:pt idx="9">
                  <c:v>793</c:v>
                </c:pt>
                <c:pt idx="10">
                  <c:v>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D9-492C-9570-908F4A44B0B6}"/>
            </c:ext>
          </c:extLst>
        </c:ser>
        <c:marker val="1"/>
        <c:axId val="62408960"/>
        <c:axId val="62423040"/>
      </c:lineChart>
      <c:lineChart>
        <c:grouping val="standard"/>
        <c:ser>
          <c:idx val="0"/>
          <c:order val="1"/>
          <c:tx>
            <c:strRef>
              <c:f>'gr1.basicfigures'!$B$10</c:f>
              <c:strCache>
                <c:ptCount val="1"/>
                <c:pt idx="0">
                  <c:v>Αριθμός οχημάτων (x1000)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val>
            <c:numRef>
              <c:f>'gr1.basicfigures'!$K$10:$U$10</c:f>
              <c:numCache>
                <c:formatCode>#,##0</c:formatCode>
                <c:ptCount val="11"/>
                <c:pt idx="0">
                  <c:v>6996</c:v>
                </c:pt>
                <c:pt idx="1">
                  <c:v>7380</c:v>
                </c:pt>
                <c:pt idx="2">
                  <c:v>7729</c:v>
                </c:pt>
                <c:pt idx="3">
                  <c:v>7911</c:v>
                </c:pt>
                <c:pt idx="4">
                  <c:v>8062</c:v>
                </c:pt>
                <c:pt idx="5">
                  <c:v>8087</c:v>
                </c:pt>
                <c:pt idx="6">
                  <c:v>8070</c:v>
                </c:pt>
                <c:pt idx="7">
                  <c:v>8035</c:v>
                </c:pt>
                <c:pt idx="8">
                  <c:v>8048</c:v>
                </c:pt>
                <c:pt idx="9">
                  <c:v>8076</c:v>
                </c:pt>
                <c:pt idx="10">
                  <c:v>8173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D9-492C-9570-908F4A44B0B6}"/>
            </c:ext>
          </c:extLst>
        </c:ser>
        <c:marker val="1"/>
        <c:axId val="62424576"/>
        <c:axId val="62426112"/>
      </c:lineChart>
      <c:catAx>
        <c:axId val="62408960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62423040"/>
        <c:crosses val="autoZero"/>
        <c:lblAlgn val="ctr"/>
        <c:lblOffset val="100"/>
        <c:tickLblSkip val="1"/>
        <c:tickMarkSkip val="1"/>
      </c:catAx>
      <c:valAx>
        <c:axId val="62423040"/>
        <c:scaling>
          <c:orientation val="minMax"/>
          <c:max val="2300"/>
          <c:min val="7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62408960"/>
        <c:crosses val="autoZero"/>
        <c:crossBetween val="between"/>
        <c:majorUnit val="200"/>
      </c:valAx>
      <c:catAx>
        <c:axId val="62424576"/>
        <c:scaling>
          <c:orientation val="minMax"/>
        </c:scaling>
        <c:delete val="1"/>
        <c:axPos val="b"/>
        <c:tickLblPos val="none"/>
        <c:crossAx val="62426112"/>
        <c:crosses val="autoZero"/>
        <c:lblAlgn val="ctr"/>
        <c:lblOffset val="100"/>
      </c:catAx>
      <c:valAx>
        <c:axId val="62426112"/>
        <c:scaling>
          <c:orientation val="minMax"/>
          <c:min val="4000"/>
        </c:scaling>
        <c:axPos val="r"/>
        <c:numFmt formatCode="#,##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62424576"/>
        <c:crosses val="max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995730093486812"/>
          <c:y val="0.65285987912625265"/>
          <c:w val="0.30411286639484897"/>
          <c:h val="0.1872884691626751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0.03213</cdr:x>
      <cdr:y>0.00888</cdr:y>
    </cdr:from>
    <cdr:to>
      <cdr:x>0.18034</cdr:x>
      <cdr:y>0.0688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0483" y="28574"/>
          <a:ext cx="650092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l-GR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Νεκροί</a:t>
          </a:r>
          <a:endParaRPr lang="en-US" sz="10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0.83515</cdr:x>
      <cdr:y>0.00888</cdr:y>
    </cdr:from>
    <cdr:to>
      <cdr:x>0.97675</cdr:x>
      <cdr:y>0.06182</cdr:y>
    </cdr:to>
    <cdr:sp macro="" textlink="">
      <cdr:nvSpPr>
        <cdr:cNvPr id="61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48075" y="28575"/>
          <a:ext cx="621208" cy="1598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l-GR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Οχήματα</a:t>
          </a:r>
          <a:endParaRPr lang="en-US" sz="10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0.19481</cdr:x>
      <cdr:y>0.01017</cdr:y>
    </cdr:from>
    <cdr:to>
      <cdr:x>0.79289</cdr:x>
      <cdr:y>0.11525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94548" y="28191"/>
          <a:ext cx="2746348" cy="291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b="1" dirty="0">
              <a:latin typeface="Arial" pitchFamily="34" charset="0"/>
              <a:cs typeface="Arial" pitchFamily="34" charset="0"/>
            </a:rPr>
            <a:t>Νεκροί σε οδικά ατυχήματα</a:t>
          </a:r>
          <a:r>
            <a:rPr lang="en-US" sz="1100" b="1" dirty="0">
              <a:latin typeface="Arial" pitchFamily="34" charset="0"/>
              <a:cs typeface="Arial" pitchFamily="34" charset="0"/>
            </a:rPr>
            <a:t>, </a:t>
          </a:r>
          <a:r>
            <a:rPr lang="el-GR" sz="1100" b="1" dirty="0">
              <a:latin typeface="Arial" pitchFamily="34" charset="0"/>
              <a:cs typeface="Arial" pitchFamily="34" charset="0"/>
            </a:rPr>
            <a:t>Ελλάδα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8E437-BD50-40EB-84F8-5ECD9D726D1C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6FF85-7667-48C2-A6CF-89D6C5955A7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747F-80DD-4D14-AB40-8E185B26D7D4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27</a:t>
            </a:fld>
            <a:endParaRPr lang="el-G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29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30</a:t>
            </a:fld>
            <a:endParaRPr lang="el-G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31</a:t>
            </a:fld>
            <a:endParaRPr lang="el-G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32</a:t>
            </a:fld>
            <a:endParaRPr lang="el-G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33</a:t>
            </a:fld>
            <a:endParaRPr lang="el-G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34</a:t>
            </a:fld>
            <a:endParaRPr lang="el-G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35</a:t>
            </a:fld>
            <a:endParaRPr lang="el-G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36</a:t>
            </a:fld>
            <a:endParaRPr lang="el-G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37</a:t>
            </a:fld>
            <a:endParaRPr lang="el-G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38</a:t>
            </a:fld>
            <a:endParaRPr lang="el-G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39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40</a:t>
            </a:fld>
            <a:endParaRPr lang="el-G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41</a:t>
            </a:fld>
            <a:endParaRPr lang="el-G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42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FF85-7667-48C2-A6CF-89D6C5955A70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371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1948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0215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1923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4106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8992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6641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74629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7345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8153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4736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2157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3861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1447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5548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5782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4207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8F6872-6BE1-4E70-A4F2-8D99E2EBA331}" type="datetimeFigureOut">
              <a:rPr lang="el-GR" smtClean="0"/>
              <a:pPr/>
              <a:t>14/9/2018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3F4638-8894-4678-A073-8D30D9C6D39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64579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ou@central.ntua.g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emf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13724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763929"/>
            <a:ext cx="12192000" cy="846109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ΤΟ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ΠΡΟΒΛΗΜΑ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ΤΗΣ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ΟΔΙΚΗΣ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ΑΣΦΑΛΕΙΑΣ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ΑΦΟΡΑ ΟΛΟΚΛΗΡΟ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ΤΟΝ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ΠΛΑΝΗΤΗ</a:t>
            </a:r>
            <a:b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ΚΆΘΕ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ΧΡΟΝΟ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1,3 ΕΚ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ΑΝΘΡΩΠΟΙ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ΠΕΘΑΙΝΟΥΝ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ΚΑΙ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 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ΕΚ</a:t>
            </a:r>
            <a:r>
              <a:rPr lang="en-US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ΤΡΑΥΜΑΤΙΖΟΝΤΑΙ.</a:t>
            </a:r>
            <a:endParaRPr lang="el-GR" sz="3200" b="1" dirty="0">
              <a:ln w="3175" cmpd="sng">
                <a:solidFill>
                  <a:schemeClr val="accent2">
                    <a:lumMod val="75000"/>
                  </a:schemeClr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6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9367" y="1516283"/>
            <a:ext cx="11597833" cy="35765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93" y="243069"/>
            <a:ext cx="11609407" cy="10781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8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απονομη</a:t>
            </a:r>
            <a:r>
              <a:rPr lang="en-US" sz="28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δικαιοσυνης </a:t>
            </a:r>
            <a:r>
              <a:rPr lang="en-US" sz="28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στις </a:t>
            </a:r>
            <a:r>
              <a:rPr lang="en-US" sz="28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28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διενεξεις </a:t>
            </a:r>
            <a:r>
              <a:rPr lang="en-US" sz="28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τροχαιων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92" y="1296364"/>
            <a:ext cx="11586259" cy="36807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l-G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υπάρχουν στατιστικά στοιχεία ως προς τον </a:t>
            </a:r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χρόνο απόδοσης δικαιοσύνης</a:t>
            </a:r>
            <a:r>
              <a:rPr lang="el-GR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στις υποθέσεις σοβαρών τροχαίων ατυχημάτων, αλλά είναι κοινή πεποίθηση σε όσους παρακολουθούν τις σχετικές διαδικασίες, ότι υπάρχουν</a:t>
            </a:r>
            <a:r>
              <a:rPr lang="el-GR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απαράδεκτες καθυστερήσεις</a:t>
            </a:r>
          </a:p>
          <a:p>
            <a:pPr algn="just">
              <a:buNone/>
            </a:pPr>
            <a:endParaRPr lang="el-G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άμεση τελεσιδικία σημαίνει </a:t>
            </a:r>
            <a:r>
              <a:rPr lang="el-GR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ηθική αποκατάσταση </a:t>
            </a:r>
            <a:r>
              <a:rPr lang="el-G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θυμάτων, </a:t>
            </a:r>
            <a:r>
              <a:rPr lang="el-GR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ψυχική </a:t>
            </a:r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ηρεμία  </a:t>
            </a:r>
            <a:r>
              <a:rPr lang="el-G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τους συγγενείς, αλλά και</a:t>
            </a:r>
            <a:r>
              <a:rPr lang="el-GR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προστασία</a:t>
            </a:r>
            <a:r>
              <a:rPr lang="el-GR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lang="el-GR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πολιτών </a:t>
            </a:r>
            <a:endParaRPr lang="el-GR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3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700"/>
            <a:ext cx="12192000" cy="6858000"/>
          </a:xfrm>
          <a:ln>
            <a:noFill/>
          </a:ln>
          <a:effectLst>
            <a:softEdge rad="127000"/>
          </a:effectLst>
        </p:spPr>
      </p:pic>
      <p:sp>
        <p:nvSpPr>
          <p:cNvPr id="3" name="2 - Ορθογώνιο"/>
          <p:cNvSpPr/>
          <p:nvPr/>
        </p:nvSpPr>
        <p:spPr>
          <a:xfrm>
            <a:off x="309093" y="3175283"/>
            <a:ext cx="11539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ΠΡΟΣΤΑΤΕΥΟΥΜΕ    ΤΟΥΣ    ΠΙΟ     ΕΥΑΛΩΤΟΥΣ 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62987" y="243068"/>
            <a:ext cx="107528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l-GR" altLang="el-GR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</a:pPr>
            <a:r>
              <a:rPr lang="el-GR" altLang="el-GR" sz="2800" b="1" dirty="0" smtClean="0">
                <a:solidFill>
                  <a:srgbClr val="C00000"/>
                </a:solidFill>
                <a:latin typeface="Segoe UI Light" panose="020B0502040204020203" pitchFamily="34" charset="0"/>
              </a:rPr>
              <a:t>«Η Παιδεία Οδικής Ασφάλειας πρέπει να αναδειχθεί σε αξία, να διακρίνει τους πολίτες  από τον τρόπο συμπεριφοράς»</a:t>
            </a:r>
            <a:endParaRPr lang="el-GR" altLang="el-GR" sz="2800" b="1" dirty="0">
              <a:solidFill>
                <a:srgbClr val="C00000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3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96771" y="157303"/>
            <a:ext cx="1089177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altLang="pt-PT" sz="4000" b="1" dirty="0">
                <a:solidFill>
                  <a:srgbClr val="FFC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Βασικοί </a:t>
            </a:r>
            <a:r>
              <a:rPr lang="el-GR" altLang="pt-PT" sz="4000" b="1" dirty="0" smtClean="0">
                <a:solidFill>
                  <a:srgbClr val="FFC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δείκτες    οδικής    ασφάλειας</a:t>
            </a:r>
            <a:endParaRPr lang="en-US" altLang="pt-PT" sz="4000" b="1" dirty="0">
              <a:solidFill>
                <a:srgbClr val="FFC000"/>
              </a:solidFill>
              <a:latin typeface="Segoe UI Light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7017" y="4147963"/>
            <a:ext cx="53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Segoe UI Light" pitchFamily="34" charset="0"/>
              </a:rPr>
              <a:t>(πηγή: </a:t>
            </a:r>
            <a:r>
              <a:rPr lang="el-GR" b="1" dirty="0">
                <a:solidFill>
                  <a:srgbClr val="FFC000"/>
                </a:solidFill>
                <a:latin typeface="Segoe UI Light" pitchFamily="34" charset="0"/>
              </a:rPr>
              <a:t>ΕΛ.ΣΤΑΤ., </a:t>
            </a:r>
            <a:r>
              <a:rPr lang="el-GR" dirty="0">
                <a:solidFill>
                  <a:srgbClr val="000000"/>
                </a:solidFill>
                <a:latin typeface="Segoe UI Light" pitchFamily="34" charset="0"/>
              </a:rPr>
              <a:t>επεξεργασία: </a:t>
            </a:r>
            <a:r>
              <a:rPr lang="el-GR" b="1" dirty="0">
                <a:solidFill>
                  <a:srgbClr val="FFC000"/>
                </a:solidFill>
                <a:latin typeface="Segoe UI Light" pitchFamily="34" charset="0"/>
              </a:rPr>
              <a:t>Ε.Μ.Π.</a:t>
            </a:r>
            <a:r>
              <a:rPr lang="el-GR" dirty="0">
                <a:solidFill>
                  <a:srgbClr val="002060"/>
                </a:solidFill>
                <a:latin typeface="Segoe UI Light" pitchFamily="34" charset="0"/>
              </a:rPr>
              <a:t>)</a:t>
            </a:r>
            <a:endParaRPr lang="el-GR" sz="2400" dirty="0">
              <a:solidFill>
                <a:srgbClr val="002060"/>
              </a:solidFill>
              <a:latin typeface="Segoe UI Light" pitchFamily="34" charset="0"/>
            </a:endParaRPr>
          </a:p>
        </p:txBody>
      </p:sp>
      <p:sp>
        <p:nvSpPr>
          <p:cNvPr id="17" name="Retângulo 13"/>
          <p:cNvSpPr/>
          <p:nvPr/>
        </p:nvSpPr>
        <p:spPr>
          <a:xfrm>
            <a:off x="137130" y="6442107"/>
            <a:ext cx="8188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pt-PT" sz="1600" b="1" dirty="0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Παναγιώτης Παπαντωνίου</a:t>
            </a:r>
            <a:r>
              <a:rPr lang="pt-PT" altLang="pt-PT" sz="1600" b="1" dirty="0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l-GR" altLang="pt-PT" sz="1600" b="1" dirty="0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Διδάκτωρ Συγκοινωνιολόγος, </a:t>
            </a:r>
            <a:r>
              <a:rPr lang="pt-PT" altLang="pt-PT" sz="1600" dirty="0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ppapant@central.ntua.gr</a:t>
            </a:r>
            <a:r>
              <a:rPr lang="pt-PT" altLang="pt-PT" sz="1600" dirty="0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5927291"/>
              </p:ext>
            </p:extLst>
          </p:nvPr>
        </p:nvGraphicFramePr>
        <p:xfrm>
          <a:off x="150472" y="3915177"/>
          <a:ext cx="6585994" cy="2566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620" y="891406"/>
            <a:ext cx="11655707" cy="3009262"/>
          </a:xfrm>
          <a:prstGeom prst="rect">
            <a:avLst/>
          </a:prstGeom>
        </p:spPr>
      </p:pic>
      <p:pic>
        <p:nvPicPr>
          <p:cNvPr id="7" name="Picture 6" descr="ses_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5934" y="160464"/>
            <a:ext cx="1021934" cy="7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59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008809"/>
          <a:ext cx="12192001" cy="5900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999"/>
                <a:gridCol w="2224941"/>
                <a:gridCol w="2210495"/>
                <a:gridCol w="2253836"/>
                <a:gridCol w="2282730"/>
              </a:tblGrid>
              <a:tr h="147247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ΑΤΥΧΗΜΑΤΑ ΠΑΘΟΝΤΕΣ   </a:t>
                      </a:r>
                      <a:r>
                        <a:rPr lang="el-GR" sz="26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l-GR" sz="26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l-GR" sz="26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l-GR" sz="26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l-GR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</a:p>
                    <a:p>
                      <a:pPr algn="ctr"/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ΔΙΑΦΟΡΑ</a:t>
                      </a:r>
                    </a:p>
                    <a:p>
                      <a:pPr algn="ctr"/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 ΠΟΣΟΣΤΟ</a:t>
                      </a:r>
                      <a:endParaRPr lang="el-GR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52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dirty="0">
                          <a:latin typeface="Arial"/>
                          <a:ea typeface="Times New Roman"/>
                          <a:cs typeface="Times New Roman"/>
                        </a:rPr>
                        <a:t>Θανατηφόρα</a:t>
                      </a:r>
                      <a:endParaRPr lang="el-GR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latin typeface="Arial"/>
                          <a:ea typeface="Times New Roman"/>
                          <a:cs typeface="Times New Roman"/>
                        </a:rPr>
                        <a:t>678</a:t>
                      </a:r>
                      <a:endParaRPr lang="el-G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753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Δ  =    -   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-  9.96 %</a:t>
                      </a:r>
                    </a:p>
                  </a:txBody>
                  <a:tcPr marL="68580" marR="68580" marT="0" marB="0" anchor="b"/>
                </a:tc>
              </a:tr>
              <a:tr h="552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>
                          <a:latin typeface="Arial"/>
                          <a:ea typeface="Times New Roman"/>
                          <a:cs typeface="Times New Roman"/>
                        </a:rPr>
                        <a:t>Σοβαρά</a:t>
                      </a:r>
                      <a:endParaRPr lang="el-GR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latin typeface="Arial"/>
                          <a:ea typeface="Times New Roman"/>
                          <a:cs typeface="Times New Roman"/>
                        </a:rPr>
                        <a:t>608</a:t>
                      </a:r>
                      <a:endParaRPr lang="el-G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latin typeface="Arial"/>
                          <a:ea typeface="Times New Roman"/>
                          <a:cs typeface="Times New Roman"/>
                        </a:rPr>
                        <a:t>742</a:t>
                      </a:r>
                      <a:endParaRPr lang="el-G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Δ  =    -  134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 18.06 %</a:t>
                      </a:r>
                    </a:p>
                  </a:txBody>
                  <a:tcPr marL="68580" marR="68580" marT="0" marB="0" anchor="b"/>
                </a:tc>
              </a:tr>
              <a:tr h="552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>
                          <a:latin typeface="Arial"/>
                          <a:ea typeface="Times New Roman"/>
                          <a:cs typeface="Times New Roman"/>
                        </a:rPr>
                        <a:t>Ελαφρά</a:t>
                      </a:r>
                      <a:endParaRPr lang="el-GR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9.416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9.906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Δ  =    -  490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-   4.95 %</a:t>
                      </a:r>
                    </a:p>
                  </a:txBody>
                  <a:tcPr marL="68580" marR="68580" marT="0" marB="0" anchor="b"/>
                </a:tc>
              </a:tr>
              <a:tr h="552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dirty="0">
                          <a:latin typeface="Arial"/>
                          <a:ea typeface="Times New Roman"/>
                          <a:cs typeface="Times New Roman"/>
                        </a:rPr>
                        <a:t>ΣΥΝΟΛΟ</a:t>
                      </a:r>
                      <a:endParaRPr lang="el-GR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latin typeface="Arial"/>
                          <a:ea typeface="Times New Roman"/>
                          <a:cs typeface="Times New Roman"/>
                        </a:rPr>
                        <a:t>10.702</a:t>
                      </a:r>
                      <a:endParaRPr lang="el-G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11.401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Δ  =    -  699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-   6.13 %</a:t>
                      </a:r>
                    </a:p>
                  </a:txBody>
                  <a:tcPr marL="68580" marR="68580" marT="0" marB="0" anchor="b"/>
                </a:tc>
              </a:tr>
              <a:tr h="55294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Νεκροί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Δ  =    -   77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-  9.54 %</a:t>
                      </a:r>
                    </a:p>
                  </a:txBody>
                  <a:tcPr marL="68580" marR="68580" marT="0" marB="0" anchor="b"/>
                </a:tc>
              </a:tr>
              <a:tr h="55294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Βαριά  </a:t>
                      </a:r>
                      <a:r>
                        <a:rPr lang="el-GR" sz="1800" b="1" kern="1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τραυματίες</a:t>
                      </a:r>
                      <a:endParaRPr lang="el-GR" sz="1800" b="1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Δ  =    - 150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- 17.54 %</a:t>
                      </a:r>
                    </a:p>
                  </a:txBody>
                  <a:tcPr marL="68580" marR="68580" marT="0" marB="0" anchor="b"/>
                </a:tc>
              </a:tr>
              <a:tr h="5061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Ελαφρ </a:t>
                      </a:r>
                      <a:r>
                        <a:rPr lang="el-GR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τραυματίες</a:t>
                      </a:r>
                      <a:endParaRPr lang="el-GR" sz="18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12.070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12.798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Δ  =    -  728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-   5.69 %</a:t>
                      </a:r>
                    </a:p>
                  </a:txBody>
                  <a:tcPr marL="68580" marR="68580" marT="0" marB="0" anchor="b"/>
                </a:tc>
              </a:tr>
              <a:tr h="55294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ΣΥΝΟΛΟ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13.504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14.458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Δ  =    -  954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-   6.60 %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0" y="0"/>
          <a:ext cx="12191999" cy="1005840"/>
        </p:xfrm>
        <a:graphic>
          <a:graphicData uri="http://schemas.openxmlformats.org/drawingml/2006/table">
            <a:tbl>
              <a:tblPr/>
              <a:tblGrid>
                <a:gridCol w="12191999"/>
              </a:tblGrid>
              <a:tr h="4636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l-GR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ΣΥΓΚΡΙΤΙΚΟΣ   ΠΙΝΑΚΑΣ   ΠΑΘΟΝΤΩΝ   ΑΠΟ</a:t>
                      </a:r>
                      <a:r>
                        <a:rPr lang="el-GR" sz="24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1-1-2017   ΕΩΣ   31-12-2017  &amp;   2016</a:t>
                      </a:r>
                      <a:endParaRPr lang="el-GR" sz="2400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(ΕΛ.ΑΣ.)</a:t>
                      </a:r>
                    </a:p>
                    <a:p>
                      <a:endParaRPr lang="el-G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942" y="219919"/>
            <a:ext cx="11586258" cy="149949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  </a:t>
            </a:r>
            <a:r>
              <a:rPr lang="el-GR" sz="3100" b="1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Στοιχεια    κυκλοφοριασ    2016   και    2017</a:t>
            </a:r>
            <a:br>
              <a:rPr lang="el-GR" sz="3100" b="1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</a:br>
            <a:r>
              <a:rPr lang="el-GR" sz="1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l-G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l-GR" sz="2200" b="1" dirty="0" smtClean="0">
                <a:solidFill>
                  <a:srgbClr val="FFC000"/>
                </a:solidFill>
              </a:rPr>
              <a:t>ΕΓΝΑΤΙΑ ΟΔΟΣ   -  ΝΕΑ ΟΔΟΣ </a:t>
            </a:r>
            <a:r>
              <a:rPr lang="el-GR" sz="2200" dirty="0" smtClean="0">
                <a:solidFill>
                  <a:srgbClr val="FFC000"/>
                </a:solidFill>
              </a:rPr>
              <a:t> -  </a:t>
            </a:r>
            <a:r>
              <a:rPr lang="el-GR" sz="2200" b="1" dirty="0" smtClean="0">
                <a:solidFill>
                  <a:srgbClr val="FFC000"/>
                </a:solidFill>
              </a:rPr>
              <a:t>ΚΕΝΤΡΙΚΗ ΟΔΟΣ  </a:t>
            </a:r>
            <a:r>
              <a:rPr lang="el-GR" sz="2200" dirty="0" smtClean="0">
                <a:solidFill>
                  <a:srgbClr val="FFC000"/>
                </a:solidFill>
              </a:rPr>
              <a:t> -  </a:t>
            </a:r>
            <a:r>
              <a:rPr lang="el-GR" sz="2200" b="1" dirty="0" smtClean="0">
                <a:solidFill>
                  <a:srgbClr val="FFC000"/>
                </a:solidFill>
              </a:rPr>
              <a:t>ΓΕΦΥΡΑ  ΡΙΟΥ ΑΝΤΙΡΡΙΟΥ</a:t>
            </a:r>
            <a:r>
              <a:rPr lang="el-GR" sz="2200" dirty="0" smtClean="0">
                <a:solidFill>
                  <a:srgbClr val="FFC000"/>
                </a:solidFill>
              </a:rPr>
              <a:t> - </a:t>
            </a:r>
            <a:r>
              <a:rPr lang="el-GR" sz="2200" b="1" dirty="0" smtClean="0">
                <a:solidFill>
                  <a:srgbClr val="FFC000"/>
                </a:solidFill>
              </a:rPr>
              <a:t>ΑΥΤΟΚΙΝΗΤΟΔΡΟΜΟΣ ΑΙΓΑΙΟΥ </a:t>
            </a:r>
            <a:r>
              <a:rPr lang="el-GR" sz="2200" dirty="0" smtClean="0">
                <a:solidFill>
                  <a:srgbClr val="FFC000"/>
                </a:solidFill>
              </a:rPr>
              <a:t> -  </a:t>
            </a:r>
            <a:r>
              <a:rPr lang="el-GR" sz="2200" b="1" dirty="0" smtClean="0">
                <a:solidFill>
                  <a:srgbClr val="FFC000"/>
                </a:solidFill>
              </a:rPr>
              <a:t>ΑΤΤΙΚΗ ΟΔΟΣ</a:t>
            </a:r>
            <a:r>
              <a:rPr lang="el-GR" sz="2200" dirty="0" smtClean="0">
                <a:solidFill>
                  <a:srgbClr val="FFC000"/>
                </a:solidFill>
              </a:rPr>
              <a:t>  -  </a:t>
            </a:r>
            <a:r>
              <a:rPr lang="el-GR" sz="2200" b="1" dirty="0" smtClean="0">
                <a:solidFill>
                  <a:srgbClr val="FFC000"/>
                </a:solidFill>
              </a:rPr>
              <a:t>ΜΟΡΕΑΣ</a:t>
            </a:r>
            <a:r>
              <a:rPr lang="el-GR" sz="2200" dirty="0" smtClean="0">
                <a:solidFill>
                  <a:srgbClr val="FFC000"/>
                </a:solidFill>
              </a:rPr>
              <a:t>  -  </a:t>
            </a:r>
            <a:r>
              <a:rPr lang="el-GR" sz="2200" b="1" dirty="0" smtClean="0">
                <a:solidFill>
                  <a:srgbClr val="FFC000"/>
                </a:solidFill>
              </a:rPr>
              <a:t>ΟΛΥΜΠΙΑ ΟΔΟΣ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12517" y="1831692"/>
            <a:ext cx="11563108" cy="48353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 </a:t>
            </a:r>
            <a:r>
              <a:rPr lang="el-GR" b="1" dirty="0" smtClean="0"/>
              <a:t>  </a:t>
            </a:r>
            <a:r>
              <a:rPr lang="el-GR" sz="2400" b="1" dirty="0" smtClean="0">
                <a:solidFill>
                  <a:srgbClr val="002060"/>
                </a:solidFill>
              </a:rPr>
              <a:t>ΟΧΗΜΑΤΟ-ΧΛΜ</a:t>
            </a:r>
            <a:r>
              <a:rPr lang="en-US" sz="2400" b="1" dirty="0" smtClean="0">
                <a:solidFill>
                  <a:srgbClr val="002060"/>
                </a:solidFill>
              </a:rPr>
              <a:t>     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    </a:t>
            </a:r>
            <a:r>
              <a:rPr lang="el-GR" sz="2400" b="1" dirty="0" smtClean="0">
                <a:solidFill>
                  <a:srgbClr val="002060"/>
                </a:solidFill>
              </a:rPr>
              <a:t>ΟΧΗΜΑΤΟ-ΧΛΜ</a:t>
            </a:r>
            <a:r>
              <a:rPr lang="en-US" sz="2400" b="1" dirty="0" smtClean="0">
                <a:solidFill>
                  <a:srgbClr val="002060"/>
                </a:solidFill>
              </a:rPr>
              <a:t>    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    </a:t>
            </a:r>
            <a:r>
              <a:rPr lang="el-GR" sz="2400" b="1" dirty="0" smtClean="0">
                <a:solidFill>
                  <a:srgbClr val="002060"/>
                </a:solidFill>
              </a:rPr>
              <a:t>ΜΕΤΑΒΟΛΗ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ΕΤΟΥΣ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l-GR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       </a:t>
            </a:r>
            <a:r>
              <a:rPr lang="el-GR" sz="2400" b="1" dirty="0" smtClean="0">
                <a:solidFill>
                  <a:srgbClr val="002060"/>
                </a:solidFill>
              </a:rPr>
              <a:t>                 2017</a:t>
            </a:r>
            <a:r>
              <a:rPr lang="en-US" sz="2400" b="1" dirty="0" smtClean="0">
                <a:solidFill>
                  <a:srgbClr val="002060"/>
                </a:solidFill>
              </a:rPr>
              <a:t>                  </a:t>
            </a:r>
            <a:r>
              <a:rPr lang="el-GR" sz="2400" b="1" dirty="0" smtClean="0">
                <a:solidFill>
                  <a:srgbClr val="002060"/>
                </a:solidFill>
              </a:rPr>
              <a:t>         </a:t>
            </a:r>
            <a:r>
              <a:rPr lang="en-US" sz="2400" b="1" dirty="0" smtClean="0">
                <a:solidFill>
                  <a:srgbClr val="002060"/>
                </a:solidFill>
              </a:rPr>
              <a:t>   </a:t>
            </a:r>
            <a:r>
              <a:rPr lang="el-GR" sz="2400" b="1" dirty="0" smtClean="0">
                <a:solidFill>
                  <a:srgbClr val="002060"/>
                </a:solidFill>
              </a:rPr>
              <a:t>2016</a:t>
            </a:r>
            <a:r>
              <a:rPr lang="en-US" sz="2400" b="1" dirty="0" smtClean="0">
                <a:solidFill>
                  <a:srgbClr val="002060"/>
                </a:solidFill>
              </a:rPr>
              <a:t>                       </a:t>
            </a:r>
            <a:r>
              <a:rPr lang="el-GR" sz="2400" b="1" dirty="0" smtClean="0">
                <a:solidFill>
                  <a:srgbClr val="002060"/>
                </a:solidFill>
              </a:rPr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%</a:t>
            </a:r>
            <a:endParaRPr lang="el-GR" sz="2400" dirty="0" smtClean="0">
              <a:solidFill>
                <a:srgbClr val="002060"/>
              </a:solidFill>
            </a:endParaRPr>
          </a:p>
          <a:p>
            <a:endParaRPr lang="el-GR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                </a:t>
            </a:r>
            <a:r>
              <a:rPr lang="el-GR" sz="2600" b="1" dirty="0" smtClean="0">
                <a:solidFill>
                  <a:srgbClr val="002060"/>
                </a:solidFill>
              </a:rPr>
              <a:t>9.739.091.065     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l-GR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</a:rPr>
              <a:t>         </a:t>
            </a:r>
            <a:r>
              <a:rPr lang="el-GR" sz="2600" b="1" dirty="0" smtClean="0">
                <a:solidFill>
                  <a:srgbClr val="002060"/>
                </a:solidFill>
              </a:rPr>
              <a:t>8.406.126.518   </a:t>
            </a:r>
            <a:r>
              <a:rPr lang="en-US" sz="2600" b="1" dirty="0" smtClean="0">
                <a:solidFill>
                  <a:srgbClr val="002060"/>
                </a:solidFill>
              </a:rPr>
              <a:t>   </a:t>
            </a:r>
            <a:r>
              <a:rPr lang="el-GR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</a:rPr>
              <a:t>          </a:t>
            </a:r>
            <a:r>
              <a:rPr lang="el-GR" sz="2600" b="1" dirty="0" smtClean="0">
                <a:solidFill>
                  <a:srgbClr val="002060"/>
                </a:solidFill>
              </a:rPr>
              <a:t>15,86% </a:t>
            </a:r>
            <a:r>
              <a:rPr lang="el-GR" sz="2400" b="1" dirty="0" smtClean="0">
                <a:solidFill>
                  <a:srgbClr val="002060"/>
                </a:solidFill>
              </a:rPr>
              <a:t> </a:t>
            </a:r>
            <a:r>
              <a:rPr lang="el-GR" sz="2400" b="1" dirty="0" smtClean="0">
                <a:solidFill>
                  <a:srgbClr val="FFC000"/>
                </a:solidFill>
              </a:rPr>
              <a:t> </a:t>
            </a:r>
            <a:endParaRPr lang="el-GR" sz="2400" dirty="0" smtClean="0">
              <a:solidFill>
                <a:srgbClr val="FFC000"/>
              </a:solidFill>
            </a:endParaRPr>
          </a:p>
          <a:p>
            <a:endParaRPr lang="el-GR" dirty="0" smtClean="0"/>
          </a:p>
          <a:p>
            <a:pPr>
              <a:buNone/>
            </a:pPr>
            <a:r>
              <a:rPr lang="en-US" b="1" dirty="0" smtClean="0"/>
              <a:t>                               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941" y="196770"/>
            <a:ext cx="11482087" cy="64818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FF0066"/>
                </a:solidFill>
              </a:rPr>
              <a:t>   </a:t>
            </a:r>
            <a:r>
              <a:rPr lang="el-GR" sz="3200" b="1" dirty="0" smtClean="0">
                <a:solidFill>
                  <a:srgbClr val="FFC000"/>
                </a:solidFill>
              </a:rPr>
              <a:t>Συγκριτικά     Στοιχεια     2017   &amp;   2016 - 15 - 14</a:t>
            </a:r>
            <a:endParaRPr lang="el-GR" sz="3200" b="1" dirty="0">
              <a:solidFill>
                <a:srgbClr val="FFC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0941" y="1064871"/>
            <a:ext cx="11505235" cy="555584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endParaRPr lang="el-GR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l-GR" sz="2400" b="1" dirty="0" smtClean="0">
                <a:solidFill>
                  <a:schemeClr val="bg1"/>
                </a:solidFill>
              </a:rPr>
              <a:t>Όπως προκύπτει το </a:t>
            </a:r>
            <a:r>
              <a:rPr lang="el-GR" sz="2400" b="1" dirty="0" smtClean="0">
                <a:solidFill>
                  <a:srgbClr val="FFFF00"/>
                </a:solidFill>
              </a:rPr>
              <a:t>2017</a:t>
            </a:r>
            <a:r>
              <a:rPr lang="el-GR" sz="2400" b="1" dirty="0" smtClean="0">
                <a:solidFill>
                  <a:schemeClr val="bg1"/>
                </a:solidFill>
              </a:rPr>
              <a:t> είχαμε</a:t>
            </a:r>
            <a:r>
              <a:rPr lang="el-GR" sz="2600" b="1" dirty="0" smtClean="0">
                <a:solidFill>
                  <a:schemeClr val="bg1"/>
                </a:solidFill>
              </a:rPr>
              <a:t> </a:t>
            </a:r>
            <a:r>
              <a:rPr lang="el-GR" sz="2600" b="1" dirty="0" smtClean="0">
                <a:solidFill>
                  <a:srgbClr val="FFFF00"/>
                </a:solidFill>
              </a:rPr>
              <a:t>77  </a:t>
            </a:r>
            <a:r>
              <a:rPr lang="el-GR" sz="2400" b="1" dirty="0" smtClean="0">
                <a:solidFill>
                  <a:srgbClr val="FFFF00"/>
                </a:solidFill>
              </a:rPr>
              <a:t>Νεκρούς λιγότερους </a:t>
            </a:r>
            <a:r>
              <a:rPr lang="el-GR" sz="2400" b="1" dirty="0" smtClean="0">
                <a:solidFill>
                  <a:schemeClr val="bg1"/>
                </a:solidFill>
              </a:rPr>
              <a:t>από το </a:t>
            </a:r>
            <a:r>
              <a:rPr lang="el-GR" sz="2400" b="1" dirty="0" smtClean="0">
                <a:solidFill>
                  <a:srgbClr val="FFFF00"/>
                </a:solidFill>
              </a:rPr>
              <a:t>2016</a:t>
            </a:r>
            <a:r>
              <a:rPr lang="el-GR" sz="2400" b="1" dirty="0" smtClean="0">
                <a:solidFill>
                  <a:schemeClr val="bg1"/>
                </a:solidFill>
              </a:rPr>
              <a:t> (807)</a:t>
            </a:r>
          </a:p>
          <a:p>
            <a:pPr algn="just">
              <a:buNone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l-GR" sz="2400" b="1" dirty="0" smtClean="0">
                <a:solidFill>
                  <a:schemeClr val="bg1"/>
                </a:solidFill>
              </a:rPr>
              <a:t>Αντίστοιχα, είχαμε </a:t>
            </a:r>
            <a:r>
              <a:rPr lang="el-GR" sz="2600" b="1" dirty="0" smtClean="0">
                <a:solidFill>
                  <a:srgbClr val="FFFF00"/>
                </a:solidFill>
              </a:rPr>
              <a:t>150 </a:t>
            </a:r>
            <a:r>
              <a:rPr lang="el-GR" sz="2400" b="1" dirty="0" smtClean="0">
                <a:solidFill>
                  <a:srgbClr val="FFFF00"/>
                </a:solidFill>
              </a:rPr>
              <a:t> λιγότερους  βαριά  τραυματίες </a:t>
            </a:r>
            <a:r>
              <a:rPr lang="el-GR" sz="2400" b="1" dirty="0" smtClean="0">
                <a:solidFill>
                  <a:schemeClr val="bg1"/>
                </a:solidFill>
              </a:rPr>
              <a:t> (855)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Η διαφορά στους </a:t>
            </a:r>
            <a:r>
              <a:rPr lang="el-GR" sz="2400" b="1" dirty="0" smtClean="0">
                <a:solidFill>
                  <a:srgbClr val="FFFF00"/>
                </a:solidFill>
              </a:rPr>
              <a:t>ελαφρά τραυματίες ήταν 728 λιγότεροι </a:t>
            </a:r>
            <a:r>
              <a:rPr lang="el-GR" sz="2400" b="1" dirty="0" smtClean="0">
                <a:solidFill>
                  <a:schemeClr val="bg1"/>
                </a:solidFill>
              </a:rPr>
              <a:t> (12.798) </a:t>
            </a:r>
          </a:p>
          <a:p>
            <a:pPr algn="just"/>
            <a:endParaRPr lang="el-GR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l-GR" sz="2400" b="1" dirty="0" smtClean="0">
                <a:solidFill>
                  <a:schemeClr val="bg1"/>
                </a:solidFill>
              </a:rPr>
              <a:t>Για προηγούμενες χρονιές πριν το 2014 - δεν γίνεται σύγκριση - τα θύματα ήταν πολύ περισσότερα,(το </a:t>
            </a:r>
            <a:r>
              <a:rPr lang="el-GR" sz="2400" b="1" dirty="0" smtClean="0">
                <a:solidFill>
                  <a:srgbClr val="FFFF00"/>
                </a:solidFill>
              </a:rPr>
              <a:t>2.000</a:t>
            </a:r>
            <a:r>
              <a:rPr lang="el-GR" sz="2400" b="1" dirty="0" smtClean="0">
                <a:solidFill>
                  <a:schemeClr val="bg1"/>
                </a:solidFill>
              </a:rPr>
              <a:t> είχαμε</a:t>
            </a:r>
            <a:r>
              <a:rPr lang="el-GR" sz="2400" b="1" dirty="0" smtClean="0">
                <a:solidFill>
                  <a:srgbClr val="FFFF00"/>
                </a:solidFill>
              </a:rPr>
              <a:t> 2.103 </a:t>
            </a:r>
            <a:r>
              <a:rPr lang="el-GR" sz="2400" b="1" dirty="0" smtClean="0">
                <a:solidFill>
                  <a:schemeClr val="bg1"/>
                </a:solidFill>
              </a:rPr>
              <a:t>νεκρούς, </a:t>
            </a:r>
            <a:r>
              <a:rPr lang="el-GR" sz="2400" b="1" dirty="0" smtClean="0">
                <a:solidFill>
                  <a:srgbClr val="FFFF00"/>
                </a:solidFill>
              </a:rPr>
              <a:t>4.213</a:t>
            </a:r>
            <a:r>
              <a:rPr lang="el-GR" sz="2400" b="1" dirty="0" smtClean="0">
                <a:solidFill>
                  <a:schemeClr val="bg1"/>
                </a:solidFill>
              </a:rPr>
              <a:t> βαριά τραυματίες και</a:t>
            </a:r>
            <a:r>
              <a:rPr lang="el-GR" sz="2400" b="1" dirty="0" smtClean="0">
                <a:solidFill>
                  <a:srgbClr val="FFC000"/>
                </a:solidFill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26.166 </a:t>
            </a:r>
            <a:r>
              <a:rPr lang="el-GR" sz="2400" b="1" dirty="0" smtClean="0">
                <a:solidFill>
                  <a:schemeClr val="bg1"/>
                </a:solidFill>
              </a:rPr>
              <a:t>ελαφρά)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93" y="567160"/>
            <a:ext cx="11620983" cy="577576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l-GR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πρώτη </a:t>
            </a:r>
            <a:r>
              <a:rPr lang="el-GR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αισιόδοξη </a:t>
            </a:r>
            <a:r>
              <a:rPr lang="el-GR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χρονιά </a:t>
            </a:r>
            <a:r>
              <a:rPr lang="el-GR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l-GR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endParaRPr lang="el-GR" sz="4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Ας  ελπίσουμε  </a:t>
            </a:r>
            <a:r>
              <a:rPr lang="el-GR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ότι </a:t>
            </a:r>
            <a:r>
              <a:rPr lang="el-GR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το   </a:t>
            </a:r>
            <a:r>
              <a:rPr lang="el-GR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  </a:t>
            </a:r>
            <a:r>
              <a:rPr lang="el-GR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θα  κλείσει  έτσι !</a:t>
            </a:r>
            <a:endParaRPr lang="el-GR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7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066011" y="511536"/>
          <a:ext cx="10346627" cy="570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626"/>
                <a:gridCol w="2348132"/>
                <a:gridCol w="2498304"/>
                <a:gridCol w="2566565"/>
              </a:tblGrid>
              <a:tr h="405051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rgbClr val="FF0000"/>
                          </a:solidFill>
                        </a:rPr>
                        <a:t>ΑΡΙΘΜ. ΝΕΚΡΩΝ</a:t>
                      </a:r>
                      <a:r>
                        <a:rPr lang="el-GR" sz="2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l-GR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ΙΑΝΟΥΑΡΙΟΣ 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l-GR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l-GR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l-GR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l-G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l-GR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l-GR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</a:tr>
              <a:tr h="466087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ΣΥΝΟΛΟ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34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53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51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2795">
                <a:tc>
                  <a:txBody>
                    <a:bodyPr/>
                    <a:lstStyle/>
                    <a:p>
                      <a:r>
                        <a:rPr lang="el-GR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ΝΕΚΡΟΙ / ΗΜΕΡΑ</a:t>
                      </a:r>
                      <a:endParaRPr lang="el-GR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el-GR" sz="2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1,71</a:t>
                      </a:r>
                      <a:endParaRPr lang="el-GR" sz="2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780558" y="628751"/>
          <a:ext cx="10313043" cy="570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103"/>
                <a:gridCol w="2531018"/>
                <a:gridCol w="2299688"/>
                <a:gridCol w="2558234"/>
              </a:tblGrid>
              <a:tr h="405051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ΑΡΙΘΜ. ΝΕΚΡΩΝ</a:t>
                      </a:r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ΦΕΒΡΟΥΑΡΙΟΣ 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l-GR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l-GR" sz="2800" b="1" kern="120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l-GR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l-GR" sz="28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l-GR" sz="28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l-GR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l-GR" sz="28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l-GR" sz="28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l-G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l-GR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l-GR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l-GR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6087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ΣΥΝΟΛΟ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51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51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2795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C00000"/>
                          </a:solidFill>
                        </a:rPr>
                        <a:t>ΝΕΚΡΟΙ / ΗΜΕΡΑ</a:t>
                      </a:r>
                      <a:endParaRPr lang="el-G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1,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25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1,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85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780558" y="628751"/>
          <a:ext cx="10313043" cy="570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103"/>
                <a:gridCol w="2531018"/>
                <a:gridCol w="2299688"/>
                <a:gridCol w="2558234"/>
              </a:tblGrid>
              <a:tr h="405051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ΑΡΙΘΜ. ΝΕΚΡΩΝ</a:t>
                      </a:r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ΜΑΡΤΙΟΣ 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l-GR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l-GR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l-GR" sz="28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l-GR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l-G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el-GR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l-GR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/>
                </a:tc>
              </a:tr>
              <a:tr h="466087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ΣΥΝΟΛΟ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70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39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51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2795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C00000"/>
                          </a:solidFill>
                        </a:rPr>
                        <a:t>ΝΕΚΡΟΙ / ΗΜΕΡΑ</a:t>
                      </a:r>
                      <a:endParaRPr lang="el-G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2,26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1,26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60699"/>
            <a:ext cx="13497636" cy="95954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4" y="-150471"/>
            <a:ext cx="10660285" cy="2407533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Ε.Ε.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26.000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ΑΝΘΡΩΠΟΙ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ΧΑΝΟΥΝ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ΖΩΗ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τους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ετοσ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και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ΕΚ.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ΤΡΑΥΜΑΤΙΖΟΝΤΑΙ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   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350.000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ΣΟΒΑΡΑ</a:t>
            </a:r>
            <a:endParaRPr lang="el-GR" sz="3200" b="1" dirty="0">
              <a:ln w="3175" cmpd="sng">
                <a:solidFill>
                  <a:schemeClr val="accent2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9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780558" y="628751"/>
          <a:ext cx="10313043" cy="570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103"/>
                <a:gridCol w="2531018"/>
                <a:gridCol w="2299688"/>
                <a:gridCol w="2558234"/>
              </a:tblGrid>
              <a:tr h="405051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ΑΡΙΘΜ. ΝΕΚΡΩΝ</a:t>
                      </a:r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ΑΠΡΙΛΙΟΣ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l-GR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l-GR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l-GR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l-G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endParaRPr lang="el-GR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l-GR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  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</a:txBody>
                  <a:tcPr/>
                </a:tc>
              </a:tr>
              <a:tr h="466087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ΣΥΝΟΛΟ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49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55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51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2795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C00000"/>
                          </a:solidFill>
                        </a:rPr>
                        <a:t>ΝΕΚΡΟΙ / ΗΜΕΡΑ</a:t>
                      </a:r>
                      <a:endParaRPr lang="el-G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1,63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1,83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780558" y="628751"/>
          <a:ext cx="10313043" cy="570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103"/>
                <a:gridCol w="2531018"/>
                <a:gridCol w="2299688"/>
                <a:gridCol w="2558234"/>
              </a:tblGrid>
              <a:tr h="405051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ΑΡΙΘΜ. ΝΕΚΡΩΝ</a:t>
                      </a:r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ΜΑΙΟΣ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l-GR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l-GR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l-GR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l-G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l-GR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  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</a:txBody>
                  <a:tcPr/>
                </a:tc>
              </a:tr>
              <a:tr h="466087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ΣΥΝΟΛΟ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60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49 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51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2795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C00000"/>
                          </a:solidFill>
                        </a:rPr>
                        <a:t>ΝΕΚΡΟΙ / ΗΜΕΡΑ</a:t>
                      </a:r>
                      <a:endParaRPr lang="el-G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1,94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1,58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780558" y="628751"/>
          <a:ext cx="10313043" cy="570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103"/>
                <a:gridCol w="2531018"/>
                <a:gridCol w="2299688"/>
                <a:gridCol w="2558234"/>
              </a:tblGrid>
              <a:tr h="405051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ΑΡΙΘΜ. ΝΕΚΡΩΝ</a:t>
                      </a:r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ΙΟΥΝΙΟΣ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l-GR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l-GR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l-GR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l-G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l-GR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5   -   6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  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1  -  2</a:t>
                      </a:r>
                    </a:p>
                  </a:txBody>
                  <a:tcPr/>
                </a:tc>
              </a:tr>
              <a:tr h="466087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ΣΥΝΟΛΟ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38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67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51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2795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C00000"/>
                          </a:solidFill>
                        </a:rPr>
                        <a:t>ΝΕΚΡΟΙ / ΗΜΕΡΑ</a:t>
                      </a:r>
                      <a:endParaRPr lang="el-G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1,27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2,24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780558" y="628751"/>
          <a:ext cx="10313043" cy="570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103"/>
                <a:gridCol w="2531018"/>
                <a:gridCol w="2299688"/>
                <a:gridCol w="2558234"/>
              </a:tblGrid>
              <a:tr h="405051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ΑΡΙΘΜ. ΝΕΚΡΩΝ</a:t>
                      </a:r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ΙΟΥΛΙΟΣ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l-GR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l-GR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9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l-GR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l-G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endParaRPr lang="el-GR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6   -   8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  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   -   1 </a:t>
                      </a:r>
                    </a:p>
                  </a:txBody>
                  <a:tcPr/>
                </a:tc>
              </a:tr>
              <a:tr h="466087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ΣΥΝΟΛΟ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69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70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51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2795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C00000"/>
                          </a:solidFill>
                        </a:rPr>
                        <a:t>ΝΕΚΡΟΙ / ΗΜΕΡΑ</a:t>
                      </a:r>
                      <a:endParaRPr lang="el-G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2,23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2,26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780558" y="628751"/>
          <a:ext cx="10313043" cy="570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103"/>
                <a:gridCol w="2531018"/>
                <a:gridCol w="2299688"/>
                <a:gridCol w="2558234"/>
              </a:tblGrid>
              <a:tr h="405051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ΑΡΙΘΜ. ΝΕΚΡΩΝ</a:t>
                      </a:r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aseline="0" dirty="0" smtClean="0">
                          <a:solidFill>
                            <a:srgbClr val="FFFF00"/>
                          </a:solidFill>
                        </a:rPr>
                        <a:t>ΑΥΓΟΥΣΤΟΣ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el-GR" sz="2200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l-GR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l-GR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l-GR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l-GR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0000"/>
                          </a:solidFill>
                        </a:rPr>
                        <a:t>4   -  5</a:t>
                      </a:r>
                      <a:endParaRPr lang="el-G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 -  1</a:t>
                      </a:r>
                      <a:endParaRPr lang="el-GR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6  -   7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  ΗΜΕΡΕΣ</a:t>
                      </a:r>
                    </a:p>
                    <a:p>
                      <a:pPr algn="ctr"/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1  -  1</a:t>
                      </a:r>
                    </a:p>
                  </a:txBody>
                  <a:tcPr/>
                </a:tc>
              </a:tr>
              <a:tr h="466087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ΣΥΝΟΛΟ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66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76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51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ΗΜΕΡΕΣ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2795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C00000"/>
                          </a:solidFill>
                        </a:rPr>
                        <a:t>ΝΕΚΡΟΙ / ΗΜΕΡΑ</a:t>
                      </a:r>
                      <a:endParaRPr lang="el-G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2,13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C00000"/>
                          </a:solidFill>
                        </a:rPr>
                        <a:t>2,52</a:t>
                      </a:r>
                      <a:endParaRPr lang="el-G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4562" y="138897"/>
            <a:ext cx="10984375" cy="9143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</a:rPr>
              <a:t>ΕΜΠΟΡΕΥΜΑΤΙΚΟ   ΜΕΤΑΦΟΡΙΚΟ  ΕΡΓΟ  </a:t>
            </a:r>
            <a:r>
              <a:rPr lang="en-US" sz="3200" b="1" dirty="0" smtClean="0">
                <a:solidFill>
                  <a:srgbClr val="FFFF00"/>
                </a:solidFill>
              </a:rPr>
              <a:t>(2015)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2987" y="1465094"/>
            <a:ext cx="11019099" cy="50630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el-GR" sz="34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l-GR" sz="3800" b="1" dirty="0" smtClean="0">
                <a:solidFill>
                  <a:srgbClr val="FFC000"/>
                </a:solidFill>
              </a:rPr>
              <a:t>ΜΕΤΑΦΟΡΙΚΟ ΜΕΣΟ            </a:t>
            </a:r>
            <a:r>
              <a:rPr lang="en-US" sz="3800" b="1" cap="all" dirty="0" smtClean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Δισεκ</a:t>
            </a:r>
            <a:r>
              <a:rPr lang="el-GR" sz="3800" b="1" cap="all" dirty="0" smtClean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. Χιλιομ. τόνοι          </a:t>
            </a:r>
            <a:r>
              <a:rPr lang="el-GR" sz="3800" b="1" dirty="0" smtClean="0">
                <a:solidFill>
                  <a:srgbClr val="FFC000"/>
                </a:solidFill>
              </a:rPr>
              <a:t>ΠΟΣΟΣΤΟ </a:t>
            </a:r>
            <a:r>
              <a:rPr lang="en-US" sz="3800" b="1" dirty="0" smtClean="0">
                <a:solidFill>
                  <a:srgbClr val="FFC000"/>
                </a:solidFill>
              </a:rPr>
              <a:t>%</a:t>
            </a:r>
            <a:endParaRPr lang="el-GR" sz="38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l-GR" sz="2900" b="1" dirty="0" smtClean="0">
                <a:solidFill>
                  <a:schemeClr val="bg1"/>
                </a:solidFill>
              </a:rPr>
              <a:t>     </a:t>
            </a:r>
            <a:endParaRPr lang="el-GR" sz="29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sz="2900" b="1" dirty="0" smtClean="0">
                <a:solidFill>
                  <a:srgbClr val="FFFF00"/>
                </a:solidFill>
              </a:rPr>
              <a:t>       </a:t>
            </a:r>
            <a:r>
              <a:rPr lang="en-US" sz="2900" b="1" dirty="0" smtClean="0">
                <a:solidFill>
                  <a:srgbClr val="FFFF00"/>
                </a:solidFill>
              </a:rPr>
              <a:t>      </a:t>
            </a:r>
            <a:r>
              <a:rPr lang="el-GR" sz="2900" b="1" dirty="0" smtClean="0">
                <a:solidFill>
                  <a:srgbClr val="FFFF00"/>
                </a:solidFill>
              </a:rPr>
              <a:t>   </a:t>
            </a:r>
            <a:r>
              <a:rPr lang="en-US" sz="3500" b="1" dirty="0" smtClean="0">
                <a:solidFill>
                  <a:srgbClr val="002060"/>
                </a:solidFill>
              </a:rPr>
              <a:t>Οδικώς </a:t>
            </a:r>
            <a:r>
              <a:rPr lang="el-GR" sz="3500" b="1" dirty="0" smtClean="0">
                <a:solidFill>
                  <a:srgbClr val="002060"/>
                </a:solidFill>
              </a:rPr>
              <a:t>                                             </a:t>
            </a:r>
            <a:r>
              <a:rPr lang="en-US" sz="3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19.8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l-GR" sz="3500" b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en-US" sz="3500" b="1" dirty="0" smtClean="0">
                <a:solidFill>
                  <a:srgbClr val="002060"/>
                </a:solidFill>
              </a:rPr>
              <a:t>97.5%</a:t>
            </a:r>
            <a:endParaRPr lang="el-GR" sz="35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3500" b="1" dirty="0" smtClean="0">
                <a:solidFill>
                  <a:srgbClr val="002060"/>
                </a:solidFill>
              </a:rPr>
              <a:t>    </a:t>
            </a:r>
            <a:r>
              <a:rPr lang="en-US" sz="3500" b="1" dirty="0" smtClean="0">
                <a:solidFill>
                  <a:srgbClr val="002060"/>
                </a:solidFill>
              </a:rPr>
              <a:t>        </a:t>
            </a:r>
            <a:r>
              <a:rPr lang="el-GR" sz="3500" b="1" dirty="0" smtClean="0">
                <a:solidFill>
                  <a:srgbClr val="002060"/>
                </a:solidFill>
              </a:rPr>
              <a:t>(</a:t>
            </a:r>
            <a:r>
              <a:rPr lang="en-US" sz="3500" b="1" dirty="0" smtClean="0">
                <a:solidFill>
                  <a:srgbClr val="002060"/>
                </a:solidFill>
              </a:rPr>
              <a:t>Εσωτερικού</a:t>
            </a:r>
            <a:r>
              <a:rPr lang="el-GR" sz="3500" b="1" dirty="0" smtClean="0">
                <a:solidFill>
                  <a:srgbClr val="002060"/>
                </a:solidFill>
              </a:rPr>
              <a:t>)                                    </a:t>
            </a:r>
            <a:r>
              <a:rPr lang="el-GR" sz="3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15.1</a:t>
            </a:r>
            <a:r>
              <a:rPr lang="el-GR" sz="3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3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3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                             </a:t>
            </a:r>
            <a:r>
              <a:rPr lang="el-GR" sz="3500" b="1" dirty="0" smtClean="0">
                <a:solidFill>
                  <a:srgbClr val="002060"/>
                </a:solidFill>
              </a:rPr>
              <a:t>(</a:t>
            </a:r>
            <a:r>
              <a:rPr lang="en-US" sz="3500" b="1" dirty="0" smtClean="0">
                <a:solidFill>
                  <a:srgbClr val="002060"/>
                </a:solidFill>
              </a:rPr>
              <a:t>74.4%</a:t>
            </a:r>
            <a:r>
              <a:rPr lang="el-GR" sz="35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el-GR" sz="3500" b="1" dirty="0" smtClean="0">
                <a:solidFill>
                  <a:srgbClr val="002060"/>
                </a:solidFill>
              </a:rPr>
              <a:t>    </a:t>
            </a:r>
            <a:r>
              <a:rPr lang="en-US" sz="3500" b="1" dirty="0" smtClean="0">
                <a:solidFill>
                  <a:srgbClr val="002060"/>
                </a:solidFill>
              </a:rPr>
              <a:t>        </a:t>
            </a:r>
            <a:r>
              <a:rPr lang="el-GR" sz="3500" b="1" dirty="0" smtClean="0">
                <a:solidFill>
                  <a:srgbClr val="002060"/>
                </a:solidFill>
              </a:rPr>
              <a:t>( </a:t>
            </a:r>
            <a:r>
              <a:rPr lang="en-US" sz="3500" b="1" dirty="0" smtClean="0">
                <a:solidFill>
                  <a:srgbClr val="002060"/>
                </a:solidFill>
              </a:rPr>
              <a:t>Εξωτερικού</a:t>
            </a:r>
            <a:r>
              <a:rPr lang="el-GR" sz="3500" b="1" dirty="0" smtClean="0">
                <a:solidFill>
                  <a:srgbClr val="002060"/>
                </a:solidFill>
              </a:rPr>
              <a:t>)   </a:t>
            </a:r>
            <a:r>
              <a:rPr lang="en-US" sz="3500" b="1" dirty="0" smtClean="0">
                <a:solidFill>
                  <a:srgbClr val="002060"/>
                </a:solidFill>
              </a:rPr>
              <a:t>   </a:t>
            </a:r>
            <a:r>
              <a:rPr lang="el-GR" sz="3500" b="1" dirty="0" smtClean="0">
                <a:solidFill>
                  <a:srgbClr val="002060"/>
                </a:solidFill>
              </a:rPr>
              <a:t>                              </a:t>
            </a:r>
            <a:r>
              <a:rPr lang="el-GR" sz="3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( </a:t>
            </a:r>
            <a:r>
              <a:rPr lang="en-US" sz="3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4.7</a:t>
            </a:r>
            <a:r>
              <a:rPr lang="el-GR" sz="3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 )                                  </a:t>
            </a:r>
            <a:r>
              <a:rPr lang="el-GR" sz="3500" b="1" dirty="0" smtClean="0">
                <a:solidFill>
                  <a:srgbClr val="002060"/>
                </a:solidFill>
              </a:rPr>
              <a:t>(</a:t>
            </a:r>
            <a:r>
              <a:rPr lang="en-US" sz="3500" b="1" dirty="0" smtClean="0">
                <a:solidFill>
                  <a:srgbClr val="002060"/>
                </a:solidFill>
              </a:rPr>
              <a:t>23.1%</a:t>
            </a:r>
            <a:r>
              <a:rPr lang="el-GR" sz="35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el-GR" sz="3500" b="1" dirty="0" smtClean="0">
                <a:solidFill>
                  <a:srgbClr val="002060"/>
                </a:solidFill>
              </a:rPr>
              <a:t>      </a:t>
            </a:r>
            <a:r>
              <a:rPr lang="en-US" sz="3500" b="1" dirty="0" smtClean="0">
                <a:solidFill>
                  <a:srgbClr val="002060"/>
                </a:solidFill>
              </a:rPr>
              <a:t>     </a:t>
            </a:r>
            <a:r>
              <a:rPr lang="el-GR" sz="3500" b="1" dirty="0" smtClean="0">
                <a:solidFill>
                  <a:srgbClr val="002060"/>
                </a:solidFill>
              </a:rPr>
              <a:t>  Σιδηροδρομικώς                                 0.3                                       1.5%</a:t>
            </a:r>
          </a:p>
          <a:p>
            <a:pPr>
              <a:buNone/>
            </a:pPr>
            <a:r>
              <a:rPr lang="el-GR" sz="3500" b="1" dirty="0" smtClean="0">
                <a:solidFill>
                  <a:srgbClr val="002060"/>
                </a:solidFill>
              </a:rPr>
              <a:t>    </a:t>
            </a:r>
            <a:r>
              <a:rPr lang="en-US" sz="3500" b="1" dirty="0" smtClean="0">
                <a:solidFill>
                  <a:srgbClr val="002060"/>
                </a:solidFill>
              </a:rPr>
              <a:t>     </a:t>
            </a:r>
            <a:r>
              <a:rPr lang="el-GR" sz="3500" b="1" dirty="0" smtClean="0">
                <a:solidFill>
                  <a:srgbClr val="002060"/>
                </a:solidFill>
              </a:rPr>
              <a:t>    </a:t>
            </a:r>
            <a:r>
              <a:rPr lang="en-US" sz="3500" b="1" dirty="0" smtClean="0">
                <a:solidFill>
                  <a:srgbClr val="002060"/>
                </a:solidFill>
              </a:rPr>
              <a:t>Αγωγοί μεταφοράς</a:t>
            </a:r>
            <a:r>
              <a:rPr lang="el-GR" sz="3500" b="1" dirty="0" smtClean="0">
                <a:solidFill>
                  <a:srgbClr val="002060"/>
                </a:solidFill>
              </a:rPr>
              <a:t>                           </a:t>
            </a:r>
            <a:r>
              <a:rPr lang="en-US" sz="3500" b="1" dirty="0" smtClean="0">
                <a:solidFill>
                  <a:srgbClr val="002060"/>
                </a:solidFill>
              </a:rPr>
              <a:t> 0.2 </a:t>
            </a:r>
            <a:r>
              <a:rPr lang="el-GR" sz="3500" b="1" dirty="0" smtClean="0">
                <a:solidFill>
                  <a:srgbClr val="002060"/>
                </a:solidFill>
              </a:rPr>
              <a:t>                                      </a:t>
            </a:r>
            <a:r>
              <a:rPr lang="en-US" sz="3500" b="1" dirty="0" smtClean="0">
                <a:solidFill>
                  <a:srgbClr val="002060"/>
                </a:solidFill>
              </a:rPr>
              <a:t>1.0%</a:t>
            </a:r>
            <a:endParaRPr lang="el-GR" sz="35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sz="45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4500" b="1" dirty="0" smtClean="0">
                <a:solidFill>
                  <a:srgbClr val="002060"/>
                </a:solidFill>
              </a:rPr>
              <a:t>           </a:t>
            </a:r>
            <a:r>
              <a:rPr lang="el-GR" sz="4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Σ</a:t>
            </a:r>
            <a:r>
              <a:rPr lang="el-GR" sz="4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ΥΝΟΛΟ                             </a:t>
            </a:r>
            <a:r>
              <a:rPr lang="en-US" sz="4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20.3</a:t>
            </a:r>
            <a:r>
              <a:rPr lang="el-GR" sz="4500" b="1" dirty="0" smtClean="0">
                <a:solidFill>
                  <a:srgbClr val="002060"/>
                </a:solidFill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</a:rPr>
              <a:t> </a:t>
            </a:r>
            <a:r>
              <a:rPr lang="el-GR" sz="4500" b="1" dirty="0" smtClean="0">
                <a:solidFill>
                  <a:srgbClr val="002060"/>
                </a:solidFill>
              </a:rPr>
              <a:t>                        </a:t>
            </a:r>
            <a:r>
              <a:rPr lang="en-US" sz="45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100.0%</a:t>
            </a:r>
            <a:endParaRPr lang="el-GR" sz="4500" b="1" cap="all" dirty="0" smtClean="0">
              <a:ln w="3175" cmpd="sng">
                <a:noFill/>
              </a:ln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3400" b="1" dirty="0" smtClean="0">
                <a:solidFill>
                  <a:srgbClr val="002060"/>
                </a:solidFill>
              </a:rPr>
              <a:t> </a:t>
            </a:r>
            <a:endParaRPr lang="el-GR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</a:t>
            </a: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b="1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4562" y="1493134"/>
            <a:ext cx="11042248" cy="421318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Μεταφορικ</a:t>
            </a:r>
            <a:r>
              <a:rPr lang="el-GR" sz="2400" b="1" dirty="0" smtClean="0">
                <a:solidFill>
                  <a:srgbClr val="FFC000"/>
                </a:solidFill>
              </a:rPr>
              <a:t>ο 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l-GR" sz="2400" b="1" dirty="0" smtClean="0">
                <a:solidFill>
                  <a:srgbClr val="FFC000"/>
                </a:solidFill>
              </a:rPr>
              <a:t>μεσο           </a:t>
            </a:r>
            <a:r>
              <a:rPr lang="en-US" sz="2400" b="1" dirty="0" smtClean="0">
                <a:solidFill>
                  <a:srgbClr val="FFC000"/>
                </a:solidFill>
              </a:rPr>
              <a:t>Δισεκ</a:t>
            </a:r>
            <a:r>
              <a:rPr lang="el-GR" sz="2400" b="1" dirty="0" smtClean="0">
                <a:solidFill>
                  <a:srgbClr val="FFC000"/>
                </a:solidFill>
              </a:rPr>
              <a:t>. Χιλιομ. επιβάτες       ΠΟΣΟΣΤΟ </a:t>
            </a:r>
            <a:r>
              <a:rPr lang="en-US" sz="2400" b="1" dirty="0" smtClean="0">
                <a:solidFill>
                  <a:srgbClr val="FFC000"/>
                </a:solidFill>
              </a:rPr>
              <a:t>% </a:t>
            </a:r>
            <a:r>
              <a:rPr lang="el-GR" sz="2000" b="1" dirty="0" smtClean="0">
                <a:solidFill>
                  <a:srgbClr val="002060"/>
                </a:solidFill>
              </a:rPr>
              <a:t/>
            </a:r>
            <a:br>
              <a:rPr lang="el-GR" sz="2000" b="1" dirty="0" smtClean="0">
                <a:solidFill>
                  <a:srgbClr val="002060"/>
                </a:solidFill>
              </a:rPr>
            </a:br>
            <a:r>
              <a:rPr lang="el-GR" sz="2000" dirty="0" smtClean="0">
                <a:solidFill>
                  <a:srgbClr val="002060"/>
                </a:solidFill>
              </a:rPr>
              <a:t/>
            </a:r>
            <a:br>
              <a:rPr lang="el-GR" sz="2000" dirty="0" smtClean="0">
                <a:solidFill>
                  <a:srgbClr val="002060"/>
                </a:solidFill>
              </a:rPr>
            </a:br>
            <a:r>
              <a:rPr lang="el-GR" sz="2000" dirty="0" smtClean="0">
                <a:solidFill>
                  <a:srgbClr val="002060"/>
                </a:solidFill>
              </a:rPr>
              <a:t>     </a:t>
            </a:r>
            <a:r>
              <a:rPr lang="el-GR" sz="2400" b="1" dirty="0" smtClean="0">
                <a:solidFill>
                  <a:srgbClr val="002060"/>
                </a:solidFill>
              </a:rPr>
              <a:t>Ι.Χ. αυτοκίνητα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                                98.3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                            80.3</a:t>
            </a:r>
            <a:r>
              <a:rPr lang="en-US" sz="2400" b="1" dirty="0" smtClean="0">
                <a:solidFill>
                  <a:srgbClr val="002060"/>
                </a:solidFill>
              </a:rPr>
              <a:t>%</a:t>
            </a:r>
            <a:r>
              <a:rPr lang="el-GR" sz="2400" dirty="0" smtClean="0">
                <a:solidFill>
                  <a:srgbClr val="002060"/>
                </a:solidFill>
              </a:rPr>
              <a:t/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l-GR" sz="2400" dirty="0" smtClean="0">
                <a:solidFill>
                  <a:srgbClr val="002060"/>
                </a:solidFill>
              </a:rPr>
              <a:t>    </a:t>
            </a:r>
            <a:r>
              <a:rPr lang="el-GR" sz="2400" b="1" dirty="0" smtClean="0">
                <a:solidFill>
                  <a:srgbClr val="002060"/>
                </a:solidFill>
              </a:rPr>
              <a:t>ΛΕΩΦΟΡΕΙΑ / αστικα                          21</a:t>
            </a:r>
            <a:r>
              <a:rPr lang="en-US" sz="2400" b="1" dirty="0" smtClean="0">
                <a:solidFill>
                  <a:srgbClr val="002060"/>
                </a:solidFill>
              </a:rPr>
              <a:t>.1 </a:t>
            </a:r>
            <a:r>
              <a:rPr lang="el-GR" sz="2400" b="1" dirty="0" smtClean="0">
                <a:solidFill>
                  <a:srgbClr val="002060"/>
                </a:solidFill>
              </a:rPr>
              <a:t>                           17.2</a:t>
            </a:r>
            <a:r>
              <a:rPr lang="en-US" sz="2400" b="1" dirty="0" smtClean="0">
                <a:solidFill>
                  <a:srgbClr val="002060"/>
                </a:solidFill>
              </a:rPr>
              <a:t>%</a:t>
            </a:r>
            <a:r>
              <a:rPr lang="el-GR" sz="2400" b="1" dirty="0" smtClean="0">
                <a:solidFill>
                  <a:srgbClr val="002060"/>
                </a:solidFill>
              </a:rPr>
              <a:t/>
            </a:r>
            <a:br>
              <a:rPr lang="el-GR" sz="2400" b="1" dirty="0" smtClean="0">
                <a:solidFill>
                  <a:srgbClr val="002060"/>
                </a:solidFill>
              </a:rPr>
            </a:br>
            <a:r>
              <a:rPr lang="el-GR" sz="2400" b="1" dirty="0" smtClean="0">
                <a:solidFill>
                  <a:srgbClr val="002060"/>
                </a:solidFill>
              </a:rPr>
              <a:t>    τραμ / ΜΕΤΡΟ </a:t>
            </a:r>
            <a:r>
              <a:rPr lang="en-US" sz="2400" b="1" dirty="0" smtClean="0">
                <a:solidFill>
                  <a:srgbClr val="002060"/>
                </a:solidFill>
              </a:rPr>
              <a:t>   </a:t>
            </a:r>
            <a:r>
              <a:rPr lang="el-GR" sz="2400" b="1" dirty="0" smtClean="0">
                <a:solidFill>
                  <a:srgbClr val="002060"/>
                </a:solidFill>
              </a:rPr>
              <a:t>                                    1</a:t>
            </a:r>
            <a:r>
              <a:rPr lang="en-US" sz="2400" b="1" dirty="0" smtClean="0">
                <a:solidFill>
                  <a:srgbClr val="002060"/>
                </a:solidFill>
              </a:rPr>
              <a:t>.7</a:t>
            </a:r>
            <a:r>
              <a:rPr lang="el-GR" sz="2400" b="1" dirty="0" smtClean="0">
                <a:solidFill>
                  <a:srgbClr val="002060"/>
                </a:solidFill>
              </a:rPr>
              <a:t>                               1.4</a:t>
            </a:r>
            <a:r>
              <a:rPr lang="en-US" sz="2400" b="1" dirty="0" smtClean="0">
                <a:solidFill>
                  <a:srgbClr val="002060"/>
                </a:solidFill>
              </a:rPr>
              <a:t>%</a:t>
            </a:r>
            <a:r>
              <a:rPr lang="el-GR" sz="2400" b="1" dirty="0" smtClean="0">
                <a:solidFill>
                  <a:srgbClr val="002060"/>
                </a:solidFill>
              </a:rPr>
              <a:t/>
            </a:r>
            <a:br>
              <a:rPr lang="el-GR" sz="2400" b="1" dirty="0" smtClean="0">
                <a:solidFill>
                  <a:srgbClr val="002060"/>
                </a:solidFill>
              </a:rPr>
            </a:br>
            <a:r>
              <a:rPr lang="el-GR" sz="2400" b="1" dirty="0" smtClean="0">
                <a:solidFill>
                  <a:srgbClr val="002060"/>
                </a:solidFill>
              </a:rPr>
              <a:t>    ΣΙΔΗΡΟΔΡΟΜΟΣ                                    0.3                               1.5%</a:t>
            </a:r>
            <a:r>
              <a:rPr lang="el-GR" sz="2000" b="1" dirty="0" smtClean="0">
                <a:solidFill>
                  <a:srgbClr val="002060"/>
                </a:solidFill>
              </a:rPr>
              <a:t/>
            </a:r>
            <a:br>
              <a:rPr lang="el-GR" sz="2000" b="1" dirty="0" smtClean="0">
                <a:solidFill>
                  <a:srgbClr val="002060"/>
                </a:solidFill>
              </a:rPr>
            </a:br>
            <a:r>
              <a:rPr lang="el-GR" sz="2000" b="1" dirty="0" smtClean="0">
                <a:solidFill>
                  <a:srgbClr val="002060"/>
                </a:solidFill>
              </a:rPr>
              <a:t>  </a:t>
            </a:r>
            <a:br>
              <a:rPr lang="el-GR" sz="2000" b="1" dirty="0" smtClean="0">
                <a:solidFill>
                  <a:srgbClr val="002060"/>
                </a:solidFill>
              </a:rPr>
            </a:br>
            <a:r>
              <a:rPr lang="el-GR" sz="2400" b="1" dirty="0" smtClean="0">
                <a:solidFill>
                  <a:srgbClr val="002060"/>
                </a:solidFill>
              </a:rPr>
              <a:t/>
            </a:r>
            <a:br>
              <a:rPr lang="el-GR" sz="24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   </a:t>
            </a:r>
            <a:r>
              <a:rPr lang="el-GR" sz="2800" b="1" dirty="0" smtClean="0">
                <a:solidFill>
                  <a:srgbClr val="002060"/>
                </a:solidFill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 Σύνολο</a:t>
            </a:r>
            <a:r>
              <a:rPr lang="el-GR" sz="2800" b="1" dirty="0" smtClean="0">
                <a:solidFill>
                  <a:srgbClr val="002060"/>
                </a:solidFill>
              </a:rPr>
              <a:t>                                 122.4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                      </a:t>
            </a:r>
            <a:r>
              <a:rPr lang="en-US" sz="2800" b="1" dirty="0" smtClean="0">
                <a:solidFill>
                  <a:srgbClr val="002060"/>
                </a:solidFill>
              </a:rPr>
              <a:t>100.0%</a:t>
            </a:r>
            <a:r>
              <a:rPr lang="el-GR" sz="2000" b="1" dirty="0" smtClean="0">
                <a:solidFill>
                  <a:srgbClr val="002060"/>
                </a:solidFill>
              </a:rPr>
              <a:t/>
            </a:r>
            <a:br>
              <a:rPr lang="el-GR" sz="2000" b="1" dirty="0" smtClean="0">
                <a:solidFill>
                  <a:srgbClr val="002060"/>
                </a:solidFill>
              </a:rPr>
            </a:b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28263" y="254643"/>
            <a:ext cx="11123271" cy="83337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Ε</a:t>
            </a:r>
            <a:r>
              <a:rPr lang="el-GR" sz="3200" b="1" dirty="0" smtClean="0">
                <a:solidFill>
                  <a:srgbClr val="FFFF00"/>
                </a:solidFill>
              </a:rPr>
              <a:t>ΠΙΒΑΤΙΚΟ   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l-GR" sz="3200" b="1" dirty="0" smtClean="0">
                <a:solidFill>
                  <a:srgbClr val="FFFF00"/>
                </a:solidFill>
              </a:rPr>
              <a:t>ΜΕΤΑΦΟΡΙΚΟ  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l-GR" sz="3200" b="1" dirty="0" smtClean="0">
                <a:solidFill>
                  <a:srgbClr val="FFFF00"/>
                </a:solidFill>
              </a:rPr>
              <a:t>ΕΡΓΟ   </a:t>
            </a:r>
            <a:r>
              <a:rPr lang="en-US" sz="3200" b="1" dirty="0" smtClean="0">
                <a:solidFill>
                  <a:srgbClr val="FFFF00"/>
                </a:solidFill>
              </a:rPr>
              <a:t>(2015)</a:t>
            </a:r>
            <a:endParaRPr lang="el-GR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2987" y="264009"/>
            <a:ext cx="11076972" cy="90724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cap="none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Σ</a:t>
            </a:r>
            <a:r>
              <a:rPr lang="el-GR" sz="3200" b="1" cap="none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ΤΟΛΟΣ</a:t>
            </a:r>
            <a:r>
              <a:rPr lang="en-US" sz="3200" b="1" cap="none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3200" b="1" cap="none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cap="none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3200" b="1" cap="none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  ΟΧΗΜΑΤΩΝ  </a:t>
            </a:r>
            <a:r>
              <a:rPr lang="en-US" sz="3200" b="1" cap="none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3200" b="1" cap="none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  2016 / 15 / 14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30191" y="1159099"/>
            <a:ext cx="11098193" cy="5331853"/>
          </a:xfrm>
          <a:solidFill>
            <a:srgbClr val="002060"/>
          </a:solidFill>
        </p:spPr>
        <p:txBody>
          <a:bodyPr>
            <a:normAutofit fontScale="55000" lnSpcReduction="20000"/>
          </a:bodyPr>
          <a:lstStyle/>
          <a:p>
            <a:r>
              <a:rPr lang="el-GR" sz="4400" b="1" dirty="0" smtClean="0">
                <a:solidFill>
                  <a:srgbClr val="FFFF00"/>
                </a:solidFill>
              </a:rPr>
              <a:t>      </a:t>
            </a:r>
            <a:r>
              <a:rPr lang="el-GR" sz="5100" b="1" dirty="0" smtClean="0">
                <a:solidFill>
                  <a:srgbClr val="FFFF00"/>
                </a:solidFill>
              </a:rPr>
              <a:t>ΕΤΟΣ                      2016                  2015               2014</a:t>
            </a:r>
          </a:p>
          <a:p>
            <a:endParaRPr lang="el-GR" sz="5100" b="1" dirty="0" smtClean="0">
              <a:solidFill>
                <a:srgbClr val="FFFF00"/>
              </a:solidFill>
            </a:endParaRPr>
          </a:p>
          <a:p>
            <a:r>
              <a:rPr lang="en-US" sz="4200" b="1" dirty="0" smtClean="0">
                <a:solidFill>
                  <a:srgbClr val="FFC000"/>
                </a:solidFill>
              </a:rPr>
              <a:t>ΙΧ αυτοκίνητα</a:t>
            </a:r>
            <a:r>
              <a:rPr lang="el-GR" sz="4200" b="1" dirty="0" smtClean="0">
                <a:solidFill>
                  <a:srgbClr val="FFC000"/>
                </a:solidFill>
              </a:rPr>
              <a:t>                 </a:t>
            </a:r>
            <a:r>
              <a:rPr lang="en-US" sz="4300" b="1" dirty="0" smtClean="0">
                <a:solidFill>
                  <a:schemeClr val="tx1"/>
                </a:solidFill>
              </a:rPr>
              <a:t>5.160</a:t>
            </a:r>
            <a:r>
              <a:rPr lang="el-GR" sz="4300" b="1" dirty="0" smtClean="0">
                <a:solidFill>
                  <a:schemeClr val="tx1"/>
                </a:solidFill>
              </a:rPr>
              <a:t>.000             </a:t>
            </a:r>
            <a:r>
              <a:rPr lang="el-GR" sz="4400" b="1" dirty="0" smtClean="0">
                <a:solidFill>
                  <a:schemeClr val="tx1"/>
                </a:solidFill>
              </a:rPr>
              <a:t>5.107.620            5.110.873</a:t>
            </a:r>
          </a:p>
          <a:p>
            <a:endParaRPr lang="el-GR" sz="4200" b="1" dirty="0" smtClean="0">
              <a:solidFill>
                <a:schemeClr val="bg1"/>
              </a:solidFill>
            </a:endParaRPr>
          </a:p>
          <a:p>
            <a:r>
              <a:rPr lang="en-US" sz="4200" b="1" dirty="0" smtClean="0">
                <a:solidFill>
                  <a:srgbClr val="FFC000"/>
                </a:solidFill>
              </a:rPr>
              <a:t>Λεωφορεία, αστικά</a:t>
            </a:r>
            <a:r>
              <a:rPr lang="el-GR" sz="4200" b="1" dirty="0" smtClean="0">
                <a:solidFill>
                  <a:srgbClr val="FFC000"/>
                </a:solidFill>
              </a:rPr>
              <a:t>             </a:t>
            </a:r>
            <a:r>
              <a:rPr lang="en-US" sz="4300" b="1" dirty="0" smtClean="0">
                <a:solidFill>
                  <a:schemeClr val="tx1"/>
                </a:solidFill>
              </a:rPr>
              <a:t>26.5</a:t>
            </a:r>
            <a:r>
              <a:rPr lang="el-GR" sz="4300" b="1" dirty="0" smtClean="0">
                <a:solidFill>
                  <a:schemeClr val="tx1"/>
                </a:solidFill>
              </a:rPr>
              <a:t>41                  </a:t>
            </a:r>
            <a:r>
              <a:rPr lang="el-GR" sz="4400" b="1" dirty="0" smtClean="0">
                <a:solidFill>
                  <a:schemeClr val="tx1"/>
                </a:solidFill>
              </a:rPr>
              <a:t>26.586                 26.691</a:t>
            </a:r>
          </a:p>
          <a:p>
            <a:endParaRPr lang="el-GR" sz="4200" b="1" dirty="0" smtClean="0">
              <a:solidFill>
                <a:schemeClr val="tx1"/>
              </a:solidFill>
            </a:endParaRPr>
          </a:p>
          <a:p>
            <a:r>
              <a:rPr lang="en-US" sz="4200" b="1" dirty="0" smtClean="0">
                <a:solidFill>
                  <a:srgbClr val="FFC000"/>
                </a:solidFill>
              </a:rPr>
              <a:t>Φορτηγά οχήματα</a:t>
            </a:r>
            <a:r>
              <a:rPr lang="el-GR" sz="4200" b="1" dirty="0" smtClean="0">
                <a:solidFill>
                  <a:srgbClr val="FFC000"/>
                </a:solidFill>
              </a:rPr>
              <a:t>         </a:t>
            </a:r>
            <a:r>
              <a:rPr lang="en-US" sz="4200" b="1" dirty="0" smtClean="0">
                <a:solidFill>
                  <a:schemeClr val="tx1"/>
                </a:solidFill>
              </a:rPr>
              <a:t>1.33</a:t>
            </a:r>
            <a:r>
              <a:rPr lang="el-GR" sz="4200" b="1" dirty="0" smtClean="0">
                <a:solidFill>
                  <a:schemeClr val="tx1"/>
                </a:solidFill>
              </a:rPr>
              <a:t>2.823                1.322.604            1.317.945</a:t>
            </a:r>
          </a:p>
          <a:p>
            <a:endParaRPr lang="el-GR" sz="4200" b="1" dirty="0" smtClean="0">
              <a:solidFill>
                <a:schemeClr val="bg1"/>
              </a:solidFill>
            </a:endParaRPr>
          </a:p>
          <a:p>
            <a:r>
              <a:rPr lang="en-US" sz="4200" b="1" dirty="0" smtClean="0">
                <a:solidFill>
                  <a:srgbClr val="FFC000"/>
                </a:solidFill>
              </a:rPr>
              <a:t>Μοτοσυκλέτες</a:t>
            </a:r>
            <a:r>
              <a:rPr lang="el-GR" sz="4200" b="1" dirty="0" smtClean="0">
                <a:solidFill>
                  <a:srgbClr val="FFC000"/>
                </a:solidFill>
              </a:rPr>
              <a:t> </a:t>
            </a:r>
            <a:r>
              <a:rPr lang="el-GR" sz="4200" b="1" dirty="0" smtClean="0">
                <a:solidFill>
                  <a:schemeClr val="bg1"/>
                </a:solidFill>
              </a:rPr>
              <a:t>              </a:t>
            </a:r>
            <a:r>
              <a:rPr lang="el-GR" sz="4200" b="1" dirty="0" smtClean="0">
                <a:solidFill>
                  <a:srgbClr val="FF0066"/>
                </a:solidFill>
              </a:rPr>
              <a:t> </a:t>
            </a:r>
            <a:r>
              <a:rPr lang="en-US" sz="4200" b="1" dirty="0" smtClean="0">
                <a:solidFill>
                  <a:schemeClr val="tx1"/>
                </a:solidFill>
              </a:rPr>
              <a:t>1.6</a:t>
            </a:r>
            <a:r>
              <a:rPr lang="el-GR" sz="4200" b="1" dirty="0" smtClean="0">
                <a:solidFill>
                  <a:schemeClr val="tx1"/>
                </a:solidFill>
              </a:rPr>
              <a:t>53.528                1.619.621            1.592.929</a:t>
            </a:r>
          </a:p>
          <a:p>
            <a:endParaRPr lang="el-GR" sz="4200" b="1" dirty="0" smtClean="0">
              <a:solidFill>
                <a:schemeClr val="tx1"/>
              </a:solidFill>
            </a:endParaRPr>
          </a:p>
          <a:p>
            <a:r>
              <a:rPr lang="el-GR" sz="5100" b="1" dirty="0" smtClean="0">
                <a:solidFill>
                  <a:schemeClr val="tx1"/>
                </a:solidFill>
              </a:rPr>
              <a:t>    </a:t>
            </a:r>
            <a:r>
              <a:rPr lang="el-GR" sz="5100" b="1" dirty="0" smtClean="0">
                <a:solidFill>
                  <a:srgbClr val="FFFF00"/>
                </a:solidFill>
              </a:rPr>
              <a:t>ΣΥΝΟΛΟ            8.172.892           8.076.431        8.048.438</a:t>
            </a:r>
            <a:endParaRPr lang="el-GR" sz="4200" b="1" dirty="0" smtClean="0">
              <a:solidFill>
                <a:srgbClr val="FFFF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008809"/>
          <a:ext cx="12192001" cy="5649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999"/>
                <a:gridCol w="2224941"/>
                <a:gridCol w="2210495"/>
                <a:gridCol w="2253836"/>
                <a:gridCol w="2282730"/>
              </a:tblGrid>
              <a:tr h="105389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ΟΔΙΚΟ ΔΥΚΤΙΟ      ΑΥΤΟΚΙΝΗΤΟΔΡΟΜΟΙ</a:t>
                      </a:r>
                      <a:r>
                        <a:rPr lang="el-GR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Ο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* (hellastron)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ΔΙΚΟ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ΔΥΚΤΙΟ 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ΟΧΗΜΑΤΟ -  ΧΛΜ    </a:t>
                      </a:r>
                      <a:r>
                        <a:rPr lang="el-GR" sz="20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ΟΧΗΜΑΤΟ -  ΧΛΜ   </a:t>
                      </a:r>
                      <a:r>
                        <a:rPr lang="el-GR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0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ΟΧΗΜΑΤΟ -  ΧΛΜ    </a:t>
                      </a:r>
                      <a:r>
                        <a:rPr lang="el-GR" sz="20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ΟΧΗΜΑΤΟ -  ΧΛΜ    </a:t>
                      </a:r>
                      <a:r>
                        <a:rPr lang="el-GR" sz="20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7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ΕΓΝΑΤΙΑ ΟΔΟΣ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3.149.252.379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2.930.451.768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2.316.000.000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2.231.000.000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ΑΤΤΙΚΗ ΟΔΟΣ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1.310.643.660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1.270.592.183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1.214.000.000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1.185.000.000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ΜΟΡΕΑΣ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545.160.600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516.660.000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461.800.000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518.400.000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ΟΛΥΜΠΙΑ ΟΔΟΣ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1.659.916.006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1.518.173.367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1.501.872.738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1.488.000.000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ΝΕΑ ΟΔΟΣ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1.958.473.842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1.230.034.314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1.559.059.785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1.416.000.000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ΚΕΝΤΡΙΚΗ ΟΔΟΣ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193.852.269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173.094.886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168.276.955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121.000.000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ΓΕΦΥΡΑ ΡΙΟΥ - ΑΝΤΙΡΡΙΟΥ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13.436.465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12.120.000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11.300.000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11.100.000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ΑΥΤΟΚΙΝΗΤΟΔΡΟΜΟΣ ΑΙΓΑΙΟΥ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908.355.844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755.000.000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604.000.000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591.000.000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18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ΣΥΝΟΛΟ</a:t>
                      </a:r>
                      <a:endParaRPr lang="el-GR"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9.739.091.063</a:t>
                      </a:r>
                      <a:endParaRPr lang="el-GR"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8.406.126.518</a:t>
                      </a:r>
                      <a:endParaRPr lang="el-GR"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7.836.309.478</a:t>
                      </a:r>
                      <a:endParaRPr lang="el-GR"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7.561.500.000</a:t>
                      </a:r>
                      <a:endParaRPr lang="el-GR"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0" y="0"/>
          <a:ext cx="12191999" cy="1005840"/>
        </p:xfrm>
        <a:graphic>
          <a:graphicData uri="http://schemas.openxmlformats.org/drawingml/2006/table">
            <a:tbl>
              <a:tblPr/>
              <a:tblGrid>
                <a:gridCol w="12191999"/>
              </a:tblGrid>
              <a:tr h="4636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l-GR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Συγκριτικός   Πίνακας   διανυθέντων    ΟΧΗΜΑΤΟ-ΧΛΜ     2014/15/16  &amp;  17</a:t>
                      </a:r>
                      <a:endParaRPr lang="el-GR" sz="2400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(hellastron)</a:t>
                      </a:r>
                    </a:p>
                    <a:p>
                      <a:endParaRPr lang="el-G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1971" y="1150480"/>
          <a:ext cx="11372045" cy="539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295"/>
                <a:gridCol w="2652942"/>
                <a:gridCol w="2572793"/>
                <a:gridCol w="2588015"/>
              </a:tblGrid>
              <a:tr h="9199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ΟΔΙΚΟ ΔΥΚΤΙΟ      ΑΥΤΟΚΙΝΗΤΟΔΡΟΜΟΙ</a:t>
                      </a:r>
                      <a:r>
                        <a:rPr lang="el-GR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ΔΙΚΟ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ΔΥΚΤΙΟ 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ΟΧΗΜΑΤΟ -  ΧΛΜ    </a:t>
                      </a:r>
                      <a:r>
                        <a:rPr lang="el-GR" sz="20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2017 - 2016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ΟΧΗΜΑΤΟ -  ΧΛΜ   </a:t>
                      </a:r>
                      <a:r>
                        <a:rPr lang="el-GR" sz="20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2016 - 2015</a:t>
                      </a:r>
                    </a:p>
                    <a:p>
                      <a:pPr algn="ctr"/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ΟΧΗΜΑΤΟ -  ΧΛΜ    </a:t>
                      </a:r>
                      <a:r>
                        <a:rPr lang="el-GR" sz="20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2015 -2014</a:t>
                      </a:r>
                    </a:p>
                    <a:p>
                      <a:pPr algn="ctr"/>
                      <a:endParaRPr lang="el-GR" sz="2000" dirty="0"/>
                    </a:p>
                  </a:txBody>
                  <a:tcPr/>
                </a:tc>
              </a:tr>
              <a:tr h="450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ΕΓΝΑΤΙΑ ΟΔΟΣ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7,47%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26,53%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3,81%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0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ΑΤΤΙΚΗ ΟΔΟΣ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3,15%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4,66%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2,45%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0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ΜΟΡΕΑΣ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5,52%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11,88%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-10,92%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0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ΟΛΥΜΠΙΑ ΟΔΟΣ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9,34%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1,09%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0,93%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0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ΝΕΑ ΟΔΟΣ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59,22%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-21,10%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10,10%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0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ΚΕΝΤΡΙΚΗ ΟΔΟΣ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11,99%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2,86%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39,07%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0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ΓΕΦΥΡΑ ΡΙΟΥ - ΑΝΤΙΡΡΙΟΥ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10,86%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7,26%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1,80%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0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ΑΥΤΟΚΙΝΗΤΟΔΡΟΜΟΣ ΑΙΓΑΙΟΥ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20,31%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25,00%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2,20%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81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ΣΥΝΟΛΟ</a:t>
                      </a:r>
                      <a:endParaRPr lang="el-GR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15,86%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7,27%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3,63%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321972" y="179017"/>
          <a:ext cx="11384924" cy="1005840"/>
        </p:xfrm>
        <a:graphic>
          <a:graphicData uri="http://schemas.openxmlformats.org/drawingml/2006/table">
            <a:tbl>
              <a:tblPr/>
              <a:tblGrid>
                <a:gridCol w="11384924"/>
              </a:tblGrid>
              <a:tr h="7598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l-GR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Ποσοστιαία Μεταβολή  διανυθέντων   ΟΧΗΜΑΤΟ-ΧΛΜ     2014/15/16  &amp;  17</a:t>
                      </a:r>
                      <a:endParaRPr lang="el-GR" sz="2400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(hellastron)</a:t>
                      </a:r>
                    </a:p>
                    <a:p>
                      <a:endParaRPr lang="el-G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929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" y="4109012"/>
            <a:ext cx="8855467" cy="2210765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ΠΑΤΡΙΔΑ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ΜΑΣ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ΕΧΑΣΑΝ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ΖΩΗ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ΤΟΥΣ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705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ΤΡΑΥΜΑΤΙΣΤΗΚΑΝ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ΒΑΡΙΑ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ΕΛΑΦΡΑ </a:t>
            </a:r>
            <a:r>
              <a:rPr lang="en-US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dirty="0" smtClean="0">
                <a:ln w="3175" cmpd="sng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ΤΡΑΥΜΑΤΙΕΣ</a:t>
            </a:r>
            <a:endParaRPr lang="el-GR" sz="3200" b="1" dirty="0">
              <a:ln w="3175" cmpd="sng">
                <a:solidFill>
                  <a:schemeClr val="accent2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8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47729" y="983055"/>
          <a:ext cx="11372045" cy="499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784"/>
                <a:gridCol w="2537138"/>
                <a:gridCol w="2396108"/>
                <a:gridCol w="2588015"/>
              </a:tblGrid>
              <a:tr h="862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Arial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ΕΞΟΔΟΣ  </a:t>
                      </a:r>
                      <a:r>
                        <a:rPr lang="el-GR" sz="2000" b="1" dirty="0">
                          <a:latin typeface="Arial"/>
                          <a:ea typeface="Times New Roman"/>
                          <a:cs typeface="Times New Roman"/>
                        </a:rPr>
                        <a:t>      ΟΧΗΜΑΤΩΝ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l-GR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l-GR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ΜΕΤΑΒΟΛΗ   </a:t>
                      </a:r>
                      <a:r>
                        <a:rPr lang="el-GR" sz="2000" b="1" dirty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</a:tr>
              <a:tr h="551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Calibri"/>
                          <a:ea typeface="Times New Roman"/>
                          <a:cs typeface="Arial"/>
                        </a:rPr>
                        <a:t>ΝΕΑ ΕΘΝΙΚΗ ΟΔΟΣ ΑΘΗΝΩΝ - ΛΑΜΙΑΣ 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49.672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43.880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l-GR" sz="1800" b="1" dirty="0">
                          <a:latin typeface="Arial"/>
                          <a:ea typeface="Times New Roman"/>
                          <a:cs typeface="Times New Roman"/>
                        </a:rPr>
                        <a:t>13,20% 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1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Calibri"/>
                          <a:ea typeface="Times New Roman"/>
                          <a:cs typeface="Arial"/>
                        </a:rPr>
                        <a:t>ΝΕΑ ΕΘΝΙΚΗ ΟΔΟΣ ΑΘΗΝΩΝ - ΚΟΡΙΝΘΟΥ 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63.388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48.759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l-GR" sz="1800" b="1" dirty="0">
                          <a:latin typeface="Arial"/>
                          <a:ea typeface="Times New Roman"/>
                          <a:cs typeface="Times New Roman"/>
                        </a:rPr>
                        <a:t>30,00% 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1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Calibri"/>
                          <a:ea typeface="Times New Roman"/>
                          <a:cs typeface="Arial"/>
                        </a:rPr>
                        <a:t>ΑΠΟ ΘΕΣΣΑΛΟΝΙΚΗ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89.441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81.740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l-GR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+   </a:t>
                      </a:r>
                      <a:r>
                        <a:rPr lang="el-GR" sz="1800" b="1" dirty="0">
                          <a:latin typeface="Arial"/>
                          <a:ea typeface="Times New Roman"/>
                          <a:cs typeface="Times New Roman"/>
                        </a:rPr>
                        <a:t>9,42%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204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Arial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ΕΙΣΟΔΟΣ   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ΟΧΗΜΑΤΩΝ</a:t>
                      </a:r>
                      <a:endParaRPr lang="el-GR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l-GR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l-GR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2000" b="1" kern="1200" dirty="0" smtClean="0">
                          <a:solidFill>
                            <a:schemeClr val="lt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ΜΕΤΑΒΟΛΗ  %</a:t>
                      </a:r>
                      <a:endParaRPr lang="el-GR" sz="2000" b="1" kern="1200" dirty="0">
                        <a:solidFill>
                          <a:schemeClr val="lt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</a:tr>
              <a:tr h="551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Calibri"/>
                          <a:ea typeface="Times New Roman"/>
                          <a:cs typeface="Arial"/>
                        </a:rPr>
                        <a:t>ΝΕΑ ΕΘΝΙΚΗ ΟΔΟΣ ΑΘΗΝΩΝ - ΛΑΜΙΑΣ 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45.117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35.641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l-GR" sz="1800" b="1" dirty="0">
                          <a:latin typeface="Arial"/>
                          <a:ea typeface="Times New Roman"/>
                          <a:cs typeface="Times New Roman"/>
                        </a:rPr>
                        <a:t>26.59%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1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Calibri"/>
                          <a:ea typeface="Times New Roman"/>
                          <a:cs typeface="Arial"/>
                        </a:rPr>
                        <a:t>ΝΕΑ ΕΘΝΙΚΗ ΟΔΟΣ ΑΘΗΝΩΝ - ΚΟΡΙΝΘΟΥ 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50.600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39.625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l-GR" sz="1800" b="1" dirty="0">
                          <a:latin typeface="Arial"/>
                          <a:ea typeface="Times New Roman"/>
                          <a:cs typeface="Times New Roman"/>
                        </a:rPr>
                        <a:t>27,70%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1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Calibri"/>
                          <a:ea typeface="Times New Roman"/>
                          <a:cs typeface="Arial"/>
                        </a:rPr>
                        <a:t>ΠΡΟΣ ΘΕΣΣΑΛΟΝΙΚΗ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82.168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Arial"/>
                          <a:ea typeface="Times New Roman"/>
                          <a:cs typeface="Times New Roman"/>
                        </a:rPr>
                        <a:t>67.180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l-GR" sz="1800" b="1" dirty="0">
                          <a:latin typeface="Arial"/>
                          <a:ea typeface="Times New Roman"/>
                          <a:cs typeface="Times New Roman"/>
                        </a:rPr>
                        <a:t>22,31%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321972" y="-83283"/>
          <a:ext cx="11384924" cy="1036320"/>
        </p:xfrm>
        <a:graphic>
          <a:graphicData uri="http://schemas.openxmlformats.org/drawingml/2006/table">
            <a:tbl>
              <a:tblPr/>
              <a:tblGrid>
                <a:gridCol w="11384924"/>
              </a:tblGrid>
              <a:tr h="7740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l-GR" sz="26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ΕΙΣΟΔΟΣ   -   ΕΞΟΔΟΣ     ΟΧΗΜΑΤΩΝ    30 / 31  – 12 –   2017    &amp;   2016</a:t>
                      </a:r>
                      <a:endParaRPr lang="el-GR" sz="2600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(ΕΛ.ΑΣ.)</a:t>
                      </a:r>
                    </a:p>
                    <a:p>
                      <a:endParaRPr lang="el-G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125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b="1" cap="none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ΣΤΑΤΙΣΤΙΚΑ ΘΥΜΑΤΩΝ ΑΠΟ ΤΟ   1995    ΕΩΣ    Α΄ ΕΞΑΜ. 2018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6527"/>
            <a:ext cx="12191999" cy="6875361"/>
          </a:xfrm>
          <a:solidFill>
            <a:srgbClr val="002060"/>
          </a:solidFill>
        </p:spPr>
        <p:txBody>
          <a:bodyPr>
            <a:normAutofit fontScale="55000" lnSpcReduction="20000"/>
          </a:bodyPr>
          <a:lstStyle/>
          <a:p>
            <a:r>
              <a:rPr lang="el-GR" sz="4400" b="1" dirty="0" smtClean="0">
                <a:solidFill>
                  <a:srgbClr val="FFFF00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 Από το </a:t>
            </a:r>
            <a:r>
              <a:rPr lang="el-GR" sz="4400" b="1" dirty="0" smtClean="0">
                <a:solidFill>
                  <a:srgbClr val="FFFF00"/>
                </a:solidFill>
              </a:rPr>
              <a:t>1995</a:t>
            </a:r>
            <a:r>
              <a:rPr lang="el-GR" sz="4400" dirty="0" smtClean="0">
                <a:solidFill>
                  <a:schemeClr val="tx1"/>
                </a:solidFill>
              </a:rPr>
              <a:t> μέχρι και το </a:t>
            </a:r>
            <a:r>
              <a:rPr lang="el-GR" sz="4400" b="1" dirty="0" smtClean="0">
                <a:solidFill>
                  <a:srgbClr val="FFFF00"/>
                </a:solidFill>
              </a:rPr>
              <a:t>Α΄ εξάμηνο του 2018 </a:t>
            </a:r>
            <a:r>
              <a:rPr lang="el-GR" sz="4400" dirty="0" smtClean="0">
                <a:solidFill>
                  <a:schemeClr val="tx1"/>
                </a:solidFill>
              </a:rPr>
              <a:t>έχουμε</a:t>
            </a:r>
            <a:r>
              <a:rPr lang="el-GR" sz="4400" dirty="0" smtClean="0">
                <a:solidFill>
                  <a:srgbClr val="FFFF00"/>
                </a:solidFill>
              </a:rPr>
              <a:t> </a:t>
            </a:r>
            <a:r>
              <a:rPr lang="el-GR" sz="4400" b="1" dirty="0" smtClean="0">
                <a:solidFill>
                  <a:srgbClr val="FFFF00"/>
                </a:solidFill>
              </a:rPr>
              <a:t>35.171</a:t>
            </a:r>
            <a:r>
              <a:rPr lang="el-GR" sz="4400" dirty="0" smtClean="0">
                <a:solidFill>
                  <a:srgbClr val="FFFF00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Νεκρούς, </a:t>
            </a:r>
            <a:r>
              <a:rPr lang="el-GR" sz="4400" b="1" dirty="0" smtClean="0">
                <a:solidFill>
                  <a:srgbClr val="FFFF00"/>
                </a:solidFill>
              </a:rPr>
              <a:t>53.926 </a:t>
            </a:r>
            <a:r>
              <a:rPr lang="el-GR" sz="4400" dirty="0" smtClean="0">
                <a:solidFill>
                  <a:schemeClr val="tx1"/>
                </a:solidFill>
              </a:rPr>
              <a:t>Βαριά Τραυματίες και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πάνω από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b="1" dirty="0" smtClean="0">
                <a:solidFill>
                  <a:srgbClr val="FFFF00"/>
                </a:solidFill>
              </a:rPr>
              <a:t>400.000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Ελαφρά τραυματίες </a:t>
            </a:r>
          </a:p>
          <a:p>
            <a:pPr>
              <a:buNone/>
            </a:pP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l-GR" sz="4400" dirty="0" smtClean="0">
                <a:solidFill>
                  <a:schemeClr val="tx1"/>
                </a:solidFill>
              </a:rPr>
              <a:t>  Από το </a:t>
            </a:r>
            <a:r>
              <a:rPr lang="el-GR" sz="4400" b="1" dirty="0" smtClean="0">
                <a:solidFill>
                  <a:srgbClr val="FFFF00"/>
                </a:solidFill>
              </a:rPr>
              <a:t>1995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μέχρι το </a:t>
            </a:r>
            <a:r>
              <a:rPr lang="el-GR" sz="4400" b="1" dirty="0" smtClean="0">
                <a:solidFill>
                  <a:srgbClr val="FFFF00"/>
                </a:solidFill>
              </a:rPr>
              <a:t>1999</a:t>
            </a:r>
            <a:r>
              <a:rPr lang="el-GR" sz="4400" dirty="0" smtClean="0">
                <a:solidFill>
                  <a:schemeClr val="tx1"/>
                </a:solidFill>
              </a:rPr>
              <a:t>  είχαμε από </a:t>
            </a:r>
            <a:r>
              <a:rPr lang="el-GR" sz="4400" b="1" dirty="0" smtClean="0">
                <a:solidFill>
                  <a:srgbClr val="FFFF00"/>
                </a:solidFill>
              </a:rPr>
              <a:t>2.043</a:t>
            </a:r>
            <a:r>
              <a:rPr lang="el-GR" sz="4400" dirty="0" smtClean="0">
                <a:solidFill>
                  <a:schemeClr val="tx1"/>
                </a:solidFill>
              </a:rPr>
              <a:t> μέχρι </a:t>
            </a:r>
            <a:r>
              <a:rPr lang="el-GR" sz="4400" b="1" dirty="0" smtClean="0">
                <a:solidFill>
                  <a:srgbClr val="FFFF00"/>
                </a:solidFill>
              </a:rPr>
              <a:t>2.182</a:t>
            </a:r>
            <a:r>
              <a:rPr lang="el-GR" sz="4400" dirty="0" smtClean="0">
                <a:solidFill>
                  <a:schemeClr val="tx1"/>
                </a:solidFill>
              </a:rPr>
              <a:t>  νεκρούς </a:t>
            </a:r>
            <a:r>
              <a:rPr lang="el-GR" sz="4400" b="1" dirty="0" smtClean="0">
                <a:solidFill>
                  <a:srgbClr val="FFFF00"/>
                </a:solidFill>
              </a:rPr>
              <a:t>ανά έτος</a:t>
            </a:r>
            <a:r>
              <a:rPr lang="el-GR" sz="4400" dirty="0" smtClean="0">
                <a:solidFill>
                  <a:schemeClr val="tx1"/>
                </a:solidFill>
              </a:rPr>
              <a:t>, δλδ από </a:t>
            </a:r>
            <a:r>
              <a:rPr lang="el-GR" sz="4400" b="1" dirty="0" smtClean="0">
                <a:solidFill>
                  <a:srgbClr val="FFFF00"/>
                </a:solidFill>
              </a:rPr>
              <a:t>168 </a:t>
            </a:r>
            <a:r>
              <a:rPr lang="el-GR" sz="4400" dirty="0" smtClean="0">
                <a:solidFill>
                  <a:schemeClr val="tx1"/>
                </a:solidFill>
              </a:rPr>
              <a:t> μέχρι </a:t>
            </a:r>
            <a:r>
              <a:rPr lang="el-GR" sz="4400" b="1" dirty="0" smtClean="0">
                <a:solidFill>
                  <a:srgbClr val="FFFF00"/>
                </a:solidFill>
              </a:rPr>
              <a:t>182</a:t>
            </a:r>
            <a:r>
              <a:rPr lang="el-GR" sz="4400" dirty="0" smtClean="0">
                <a:solidFill>
                  <a:schemeClr val="tx1"/>
                </a:solidFill>
              </a:rPr>
              <a:t>  νεκρούς  </a:t>
            </a:r>
            <a:r>
              <a:rPr lang="el-GR" sz="4400" dirty="0" smtClean="0">
                <a:solidFill>
                  <a:srgbClr val="FFFF00"/>
                </a:solidFill>
              </a:rPr>
              <a:t>ανά  μήνα  </a:t>
            </a:r>
            <a:r>
              <a:rPr lang="el-GR" sz="4400" dirty="0" smtClean="0">
                <a:solidFill>
                  <a:schemeClr val="tx1"/>
                </a:solidFill>
              </a:rPr>
              <a:t>ή  από </a:t>
            </a:r>
            <a:r>
              <a:rPr lang="el-GR" sz="4400" b="1" dirty="0" smtClean="0">
                <a:solidFill>
                  <a:srgbClr val="FFFF00"/>
                </a:solidFill>
              </a:rPr>
              <a:t>5 </a:t>
            </a:r>
            <a:r>
              <a:rPr lang="el-GR" sz="4400" dirty="0" smtClean="0">
                <a:solidFill>
                  <a:schemeClr val="tx1"/>
                </a:solidFill>
              </a:rPr>
              <a:t>έως </a:t>
            </a:r>
            <a:r>
              <a:rPr lang="el-GR" sz="4400" b="1" dirty="0" smtClean="0">
                <a:solidFill>
                  <a:srgbClr val="FFFF00"/>
                </a:solidFill>
              </a:rPr>
              <a:t>6 </a:t>
            </a:r>
            <a:r>
              <a:rPr lang="el-GR" sz="4400" dirty="0" smtClean="0">
                <a:solidFill>
                  <a:schemeClr val="tx1"/>
                </a:solidFill>
              </a:rPr>
              <a:t> νεκρούς  </a:t>
            </a:r>
            <a:r>
              <a:rPr lang="el-GR" sz="4400" dirty="0" smtClean="0">
                <a:solidFill>
                  <a:srgbClr val="FFFF00"/>
                </a:solidFill>
              </a:rPr>
              <a:t>ανά  ημέρα .</a:t>
            </a:r>
          </a:p>
          <a:p>
            <a:endParaRPr lang="el-GR" sz="4400" dirty="0" smtClean="0">
              <a:solidFill>
                <a:schemeClr val="tx1"/>
              </a:solidFill>
            </a:endParaRPr>
          </a:p>
          <a:p>
            <a:r>
              <a:rPr lang="el-GR" sz="4400" b="1" dirty="0" smtClean="0">
                <a:solidFill>
                  <a:schemeClr val="tx1"/>
                </a:solidFill>
              </a:rPr>
              <a:t>  </a:t>
            </a:r>
            <a:r>
              <a:rPr lang="el-GR" sz="4400" dirty="0" smtClean="0">
                <a:solidFill>
                  <a:schemeClr val="tx1"/>
                </a:solidFill>
              </a:rPr>
              <a:t>Από το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b="1" dirty="0" smtClean="0">
                <a:solidFill>
                  <a:srgbClr val="FFFF00"/>
                </a:solidFill>
              </a:rPr>
              <a:t>2000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μέχρι το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b="1" dirty="0" smtClean="0">
                <a:solidFill>
                  <a:srgbClr val="FFFF00"/>
                </a:solidFill>
              </a:rPr>
              <a:t>2010</a:t>
            </a:r>
            <a:r>
              <a:rPr lang="el-GR" sz="4400" b="1" dirty="0" smtClean="0">
                <a:solidFill>
                  <a:schemeClr val="tx1"/>
                </a:solidFill>
              </a:rPr>
              <a:t>  </a:t>
            </a:r>
            <a:r>
              <a:rPr lang="el-GR" sz="4400" dirty="0" smtClean="0">
                <a:solidFill>
                  <a:schemeClr val="tx1"/>
                </a:solidFill>
              </a:rPr>
              <a:t>είχαμε  από</a:t>
            </a:r>
            <a:r>
              <a:rPr lang="el-GR" sz="4400" dirty="0" smtClean="0">
                <a:solidFill>
                  <a:srgbClr val="FFFF00"/>
                </a:solidFill>
              </a:rPr>
              <a:t> </a:t>
            </a:r>
            <a:r>
              <a:rPr lang="el-GR" sz="4400" b="1" dirty="0" smtClean="0">
                <a:solidFill>
                  <a:srgbClr val="FFFF00"/>
                </a:solidFill>
              </a:rPr>
              <a:t>1.258</a:t>
            </a:r>
            <a:r>
              <a:rPr lang="el-GR" sz="4400" dirty="0" smtClean="0">
                <a:solidFill>
                  <a:srgbClr val="FFFF00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μέχρι </a:t>
            </a:r>
            <a:r>
              <a:rPr lang="el-GR" sz="4400" b="1" dirty="0" smtClean="0">
                <a:solidFill>
                  <a:srgbClr val="FFFF00"/>
                </a:solidFill>
              </a:rPr>
              <a:t>2.037</a:t>
            </a:r>
            <a:r>
              <a:rPr lang="el-GR" sz="4400" dirty="0" smtClean="0">
                <a:solidFill>
                  <a:schemeClr val="tx1"/>
                </a:solidFill>
              </a:rPr>
              <a:t> νεκρούς ανά έτος, δλδ  από </a:t>
            </a:r>
            <a:r>
              <a:rPr lang="el-GR" sz="4400" b="1" dirty="0" smtClean="0">
                <a:solidFill>
                  <a:srgbClr val="FFFF00"/>
                </a:solidFill>
              </a:rPr>
              <a:t>105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έως </a:t>
            </a:r>
            <a:r>
              <a:rPr lang="el-GR" sz="4400" b="1" dirty="0" smtClean="0">
                <a:solidFill>
                  <a:srgbClr val="FFFF00"/>
                </a:solidFill>
              </a:rPr>
              <a:t>170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νεκρούς </a:t>
            </a:r>
            <a:r>
              <a:rPr lang="el-GR" sz="4400" dirty="0" smtClean="0">
                <a:solidFill>
                  <a:srgbClr val="FFFF00"/>
                </a:solidFill>
              </a:rPr>
              <a:t>ανά μήνα  </a:t>
            </a:r>
            <a:r>
              <a:rPr lang="el-GR" sz="4400" dirty="0" smtClean="0">
                <a:solidFill>
                  <a:schemeClr val="tx1"/>
                </a:solidFill>
              </a:rPr>
              <a:t>ή  από </a:t>
            </a:r>
            <a:r>
              <a:rPr lang="el-GR" sz="4400" b="1" dirty="0" smtClean="0">
                <a:solidFill>
                  <a:srgbClr val="FFFF00"/>
                </a:solidFill>
              </a:rPr>
              <a:t>3</a:t>
            </a:r>
            <a:r>
              <a:rPr lang="el-GR" sz="4400" b="1" dirty="0" smtClean="0">
                <a:solidFill>
                  <a:schemeClr val="tx1"/>
                </a:solidFill>
              </a:rPr>
              <a:t>  </a:t>
            </a:r>
            <a:r>
              <a:rPr lang="el-GR" sz="4400" dirty="0" smtClean="0">
                <a:solidFill>
                  <a:schemeClr val="tx1"/>
                </a:solidFill>
              </a:rPr>
              <a:t>έως </a:t>
            </a:r>
            <a:r>
              <a:rPr lang="el-GR" sz="4400" b="1" dirty="0" smtClean="0">
                <a:solidFill>
                  <a:srgbClr val="FFFF00"/>
                </a:solidFill>
              </a:rPr>
              <a:t>5,60</a:t>
            </a:r>
            <a:r>
              <a:rPr lang="el-GR" sz="4400" b="1" dirty="0" smtClean="0">
                <a:solidFill>
                  <a:schemeClr val="tx1"/>
                </a:solidFill>
              </a:rPr>
              <a:t>  </a:t>
            </a:r>
            <a:r>
              <a:rPr lang="el-GR" sz="4400" dirty="0" smtClean="0">
                <a:solidFill>
                  <a:schemeClr val="tx1"/>
                </a:solidFill>
              </a:rPr>
              <a:t>νεκρούς </a:t>
            </a:r>
            <a:r>
              <a:rPr lang="el-GR" sz="4400" dirty="0" smtClean="0">
                <a:solidFill>
                  <a:srgbClr val="FFFF00"/>
                </a:solidFill>
              </a:rPr>
              <a:t>ανά ημέρα.</a:t>
            </a:r>
          </a:p>
          <a:p>
            <a:endParaRPr lang="el-GR" sz="4400" dirty="0" smtClean="0">
              <a:solidFill>
                <a:schemeClr val="tx1"/>
              </a:solidFill>
            </a:endParaRPr>
          </a:p>
          <a:p>
            <a:r>
              <a:rPr lang="el-GR" sz="4400" b="1" dirty="0" smtClean="0">
                <a:solidFill>
                  <a:schemeClr val="tx1"/>
                </a:solidFill>
              </a:rPr>
              <a:t>  </a:t>
            </a:r>
            <a:r>
              <a:rPr lang="el-GR" sz="4400" dirty="0" smtClean="0">
                <a:solidFill>
                  <a:schemeClr val="tx1"/>
                </a:solidFill>
              </a:rPr>
              <a:t>Από το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b="1" dirty="0" smtClean="0">
                <a:solidFill>
                  <a:srgbClr val="FFFF00"/>
                </a:solidFill>
              </a:rPr>
              <a:t>2011 </a:t>
            </a:r>
            <a:r>
              <a:rPr lang="el-GR" sz="4400" dirty="0" smtClean="0">
                <a:solidFill>
                  <a:schemeClr val="tx1"/>
                </a:solidFill>
              </a:rPr>
              <a:t>μέχρι το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b="1" dirty="0" smtClean="0">
                <a:solidFill>
                  <a:srgbClr val="FFFF00"/>
                </a:solidFill>
              </a:rPr>
              <a:t>2017</a:t>
            </a:r>
            <a:r>
              <a:rPr lang="el-GR" sz="4400" dirty="0" smtClean="0">
                <a:solidFill>
                  <a:schemeClr val="tx1"/>
                </a:solidFill>
              </a:rPr>
              <a:t> είχαμε  από  </a:t>
            </a:r>
            <a:r>
              <a:rPr lang="el-GR" sz="4400" b="1" dirty="0" smtClean="0">
                <a:solidFill>
                  <a:srgbClr val="FFFF00"/>
                </a:solidFill>
              </a:rPr>
              <a:t>730 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μέχρι </a:t>
            </a:r>
            <a:r>
              <a:rPr lang="el-GR" sz="4400" b="1" dirty="0" smtClean="0">
                <a:solidFill>
                  <a:srgbClr val="FFFF00"/>
                </a:solidFill>
              </a:rPr>
              <a:t>1.141</a:t>
            </a:r>
            <a:r>
              <a:rPr lang="el-GR" sz="4400" dirty="0" smtClean="0">
                <a:solidFill>
                  <a:schemeClr val="tx1"/>
                </a:solidFill>
              </a:rPr>
              <a:t> νεκρούς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rgbClr val="FFFF00"/>
                </a:solidFill>
              </a:rPr>
              <a:t>ανά έτος</a:t>
            </a:r>
            <a:r>
              <a:rPr lang="el-GR" sz="4400" b="1" dirty="0" smtClean="0">
                <a:solidFill>
                  <a:schemeClr val="tx1"/>
                </a:solidFill>
              </a:rPr>
              <a:t>,</a:t>
            </a:r>
            <a:r>
              <a:rPr lang="el-GR" sz="4400" dirty="0" smtClean="0">
                <a:solidFill>
                  <a:schemeClr val="tx1"/>
                </a:solidFill>
              </a:rPr>
              <a:t> δλδ από </a:t>
            </a:r>
            <a:r>
              <a:rPr lang="el-GR" sz="4400" b="1" dirty="0" smtClean="0">
                <a:solidFill>
                  <a:srgbClr val="FFFF00"/>
                </a:solidFill>
              </a:rPr>
              <a:t>95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έως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b="1" dirty="0" smtClean="0">
                <a:solidFill>
                  <a:srgbClr val="FFFF00"/>
                </a:solidFill>
              </a:rPr>
              <a:t>61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νεκρούς </a:t>
            </a:r>
            <a:r>
              <a:rPr lang="el-GR" sz="4400" dirty="0" smtClean="0">
                <a:solidFill>
                  <a:srgbClr val="FFFF00"/>
                </a:solidFill>
              </a:rPr>
              <a:t>ανά μήνα  </a:t>
            </a:r>
            <a:r>
              <a:rPr lang="el-GR" sz="4400" dirty="0" smtClean="0">
                <a:solidFill>
                  <a:schemeClr val="tx1"/>
                </a:solidFill>
              </a:rPr>
              <a:t>ή από  </a:t>
            </a:r>
            <a:r>
              <a:rPr lang="el-GR" sz="4400" b="1" dirty="0" smtClean="0">
                <a:solidFill>
                  <a:srgbClr val="FFFF00"/>
                </a:solidFill>
              </a:rPr>
              <a:t>2 </a:t>
            </a:r>
            <a:r>
              <a:rPr lang="el-GR" sz="4400" dirty="0" smtClean="0">
                <a:solidFill>
                  <a:schemeClr val="tx1"/>
                </a:solidFill>
              </a:rPr>
              <a:t>έως </a:t>
            </a:r>
            <a:r>
              <a:rPr lang="el-GR" sz="4400" b="1" dirty="0" smtClean="0">
                <a:solidFill>
                  <a:srgbClr val="FFFF00"/>
                </a:solidFill>
              </a:rPr>
              <a:t>3,15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chemeClr val="tx1"/>
                </a:solidFill>
              </a:rPr>
              <a:t>νεκρούς </a:t>
            </a:r>
            <a:r>
              <a:rPr lang="el-GR" sz="4400" dirty="0" smtClean="0">
                <a:solidFill>
                  <a:srgbClr val="FFFF00"/>
                </a:solidFill>
              </a:rPr>
              <a:t>ανά ημέρα. </a:t>
            </a:r>
          </a:p>
          <a:p>
            <a:endParaRPr lang="el-GR" sz="4400" dirty="0" smtClean="0">
              <a:solidFill>
                <a:schemeClr val="tx1"/>
              </a:solidFill>
            </a:endParaRPr>
          </a:p>
          <a:p>
            <a:r>
              <a:rPr lang="el-GR" sz="4400" b="1" dirty="0" smtClean="0">
                <a:solidFill>
                  <a:schemeClr val="tx1"/>
                </a:solidFill>
              </a:rPr>
              <a:t>    </a:t>
            </a:r>
            <a:r>
              <a:rPr lang="el-GR" sz="4400" dirty="0" smtClean="0">
                <a:solidFill>
                  <a:schemeClr val="tx1"/>
                </a:solidFill>
              </a:rPr>
              <a:t>Το  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b="1" dirty="0" smtClean="0">
                <a:solidFill>
                  <a:srgbClr val="FFFF00"/>
                </a:solidFill>
              </a:rPr>
              <a:t>Α΄  </a:t>
            </a:r>
            <a:r>
              <a:rPr lang="el-GR" sz="4400" dirty="0" smtClean="0">
                <a:solidFill>
                  <a:srgbClr val="FFFF00"/>
                </a:solidFill>
              </a:rPr>
              <a:t>εξάμηνο του </a:t>
            </a:r>
            <a:r>
              <a:rPr lang="el-GR" sz="4400" b="1" dirty="0" smtClean="0">
                <a:solidFill>
                  <a:srgbClr val="FFFF00"/>
                </a:solidFill>
              </a:rPr>
              <a:t>2018   </a:t>
            </a:r>
            <a:r>
              <a:rPr lang="el-GR" sz="4400" dirty="0" smtClean="0">
                <a:solidFill>
                  <a:schemeClr val="tx1"/>
                </a:solidFill>
              </a:rPr>
              <a:t>είχαμε</a:t>
            </a:r>
            <a:r>
              <a:rPr lang="el-GR" sz="4400" b="1" dirty="0" smtClean="0">
                <a:solidFill>
                  <a:schemeClr val="tx1"/>
                </a:solidFill>
              </a:rPr>
              <a:t>  </a:t>
            </a:r>
            <a:r>
              <a:rPr lang="el-GR" sz="4400" b="1" dirty="0" smtClean="0">
                <a:solidFill>
                  <a:srgbClr val="FFFF00"/>
                </a:solidFill>
              </a:rPr>
              <a:t>288 </a:t>
            </a:r>
            <a:r>
              <a:rPr lang="el-GR" sz="4400" dirty="0" smtClean="0">
                <a:solidFill>
                  <a:srgbClr val="FFFF00"/>
                </a:solidFill>
              </a:rPr>
              <a:t>Νεκρούς</a:t>
            </a:r>
            <a:r>
              <a:rPr lang="el-GR" sz="4400" dirty="0" smtClean="0">
                <a:solidFill>
                  <a:schemeClr val="tx1"/>
                </a:solidFill>
              </a:rPr>
              <a:t>,  δηλαδή κατά  μέσο  όρο </a:t>
            </a:r>
            <a:r>
              <a:rPr lang="el-GR" sz="4400" dirty="0" smtClean="0">
                <a:solidFill>
                  <a:srgbClr val="FFFF00"/>
                </a:solidFill>
              </a:rPr>
              <a:t> </a:t>
            </a:r>
            <a:r>
              <a:rPr lang="el-GR" sz="4400" b="1" dirty="0" smtClean="0">
                <a:solidFill>
                  <a:srgbClr val="FFFF00"/>
                </a:solidFill>
              </a:rPr>
              <a:t>48  </a:t>
            </a:r>
            <a:r>
              <a:rPr lang="el-GR" sz="4400" b="1" dirty="0" smtClean="0">
                <a:solidFill>
                  <a:schemeClr val="tx1"/>
                </a:solidFill>
              </a:rPr>
              <a:t>νεκρούς  </a:t>
            </a:r>
            <a:r>
              <a:rPr lang="el-GR" sz="4400" b="1" dirty="0" smtClean="0">
                <a:solidFill>
                  <a:srgbClr val="FFFF00"/>
                </a:solidFill>
              </a:rPr>
              <a:t>ανά  μήνα    </a:t>
            </a:r>
            <a:r>
              <a:rPr lang="el-GR" sz="4400" dirty="0" smtClean="0">
                <a:solidFill>
                  <a:schemeClr val="tx1"/>
                </a:solidFill>
              </a:rPr>
              <a:t>ή   </a:t>
            </a:r>
            <a:r>
              <a:rPr lang="el-GR" sz="4400" b="1" dirty="0" smtClean="0">
                <a:solidFill>
                  <a:srgbClr val="FFFF00"/>
                </a:solidFill>
              </a:rPr>
              <a:t>1,57 </a:t>
            </a:r>
            <a:r>
              <a:rPr lang="el-GR" sz="4400" b="1" dirty="0" smtClean="0">
                <a:solidFill>
                  <a:schemeClr val="tx1"/>
                </a:solidFill>
              </a:rPr>
              <a:t> </a:t>
            </a:r>
            <a:r>
              <a:rPr lang="el-GR" sz="4400" dirty="0" smtClean="0">
                <a:solidFill>
                  <a:srgbClr val="FFFF00"/>
                </a:solidFill>
              </a:rPr>
              <a:t>νεκρούς ανά ημέρα  </a:t>
            </a:r>
            <a:r>
              <a:rPr lang="el-GR" sz="4400" dirty="0" smtClean="0">
                <a:solidFill>
                  <a:schemeClr val="tx1"/>
                </a:solidFill>
              </a:rPr>
              <a:t>(μ.ο.).</a:t>
            </a:r>
          </a:p>
          <a:p>
            <a:endParaRPr lang="el-GR" sz="4200" b="1" dirty="0" smtClean="0">
              <a:solidFill>
                <a:srgbClr val="FFFF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312516" y="1435260"/>
            <a:ext cx="11586259" cy="52317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66" y="1342662"/>
            <a:ext cx="11563109" cy="5515337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l-GR" sz="1300" b="1" dirty="0"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το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μέχρι το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τα στοιχεία της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ΕΛ.ΑΣ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και της ΕΛ.ΣΤΑΤ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είχαμε σε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245.404 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τροχαία συμβάντα, 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22.397 νεκρούς,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32.555 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βαριά τραυματίες και ανάπηρους  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  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277.967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ελαφρά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τραυματίες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βάση τα παραπάνω πραγματικά στοιχεία, η χώρα μας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δαπάνησε</a:t>
            </a:r>
            <a:r>
              <a:rPr lang="el-G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πάνω</a:t>
            </a:r>
            <a:r>
              <a:rPr lang="el-GR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</a:t>
            </a:r>
            <a:r>
              <a:rPr lang="el-GR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81.181.704.000  € 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  16 χρόνια  από το 2000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μέχρι το 2015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l-GR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πόροι που τους στερήσαμε από τα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σχολεία,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νοσοκομεία, την ανάπτυξη του τόπου, ενώ είναι προφανές ότι, εάν ένα μικρό μέρος αυτού του ποσού είχε διατεθεί στην πρόληψη, τα θετικά αποτελέσματα θα ήταν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ρπολλαπλάσια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από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έως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l-GR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φορές</a:t>
            </a:r>
            <a:r>
              <a:rPr lang="el-GR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επενδυόμενου ποσού σε μέτρα πρόληψης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πραγματικότητα φαντάζει εξωπραγματική –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αφορά στο </a:t>
            </a:r>
            <a:r>
              <a:rPr lang="el-GR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¼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χρέους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όμως δυστυχώς έτσι έχουν τα πράγματα στην πατρίδα μας!</a:t>
            </a:r>
          </a:p>
          <a:p>
            <a:endParaRPr lang="el-G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4091" y="223739"/>
            <a:ext cx="1153996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Οι</a:t>
            </a:r>
            <a:r>
              <a:rPr lang="en-US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συνέπειες </a:t>
            </a:r>
            <a:r>
              <a:rPr lang="en-US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lang="en-US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τροχαίων  –  πέρα </a:t>
            </a:r>
            <a:r>
              <a:rPr lang="en-US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από</a:t>
            </a:r>
            <a:r>
              <a:rPr lang="en-US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την </a:t>
            </a:r>
            <a:r>
              <a:rPr lang="en-US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οδύνη</a:t>
            </a:r>
            <a:r>
              <a:rPr lang="en-US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 για  την  κοινωνία  μας</a:t>
            </a:r>
          </a:p>
        </p:txBody>
      </p:sp>
    </p:spTree>
    <p:extLst>
      <p:ext uri="{BB962C8B-B14F-4D97-AF65-F5344CB8AC3E}">
        <p14:creationId xmlns:p14="http://schemas.microsoft.com/office/powerpoint/2010/main" xmlns="" val="36387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24432"/>
            <a:ext cx="12192001" cy="6882431"/>
          </a:xfrm>
        </p:spPr>
      </p:pic>
    </p:spTree>
    <p:extLst>
      <p:ext uri="{BB962C8B-B14F-4D97-AF65-F5344CB8AC3E}">
        <p14:creationId xmlns:p14="http://schemas.microsoft.com/office/powerpoint/2010/main" xmlns="" val="6080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300941" y="1782500"/>
            <a:ext cx="11528385" cy="36113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58815" y="520861"/>
            <a:ext cx="11470512" cy="7986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5" y="0"/>
            <a:ext cx="10931855" cy="116006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 smtClean="0">
                <a:ln>
                  <a:solidFill>
                    <a:srgbClr val="A50E82">
                      <a:lumMod val="50000"/>
                    </a:srgb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0"/>
            <a:ext cx="11505236" cy="6282806"/>
          </a:xfrm>
        </p:spPr>
        <p:txBody>
          <a:bodyPr/>
          <a:lstStyle/>
          <a:p>
            <a:pPr marL="0" indent="0" algn="ctr">
              <a:buNone/>
            </a:pPr>
            <a:r>
              <a:rPr lang="el-GR" sz="4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Αστυνόμευση  </a:t>
            </a:r>
            <a:r>
              <a:rPr lang="en-US" sz="4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Οδικού </a:t>
            </a:r>
            <a:r>
              <a:rPr lang="en-US" sz="4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4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Δικτύου</a:t>
            </a:r>
            <a:endParaRPr lang="en-US" sz="4000" b="1" dirty="0" smtClean="0"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30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αστυνόμευση </a:t>
            </a:r>
            <a:r>
              <a:rPr lang="el-G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οδικού δικτύου αποτελεί </a:t>
            </a:r>
            <a:r>
              <a:rPr lang="el-GR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βασική προϋπόθεση </a:t>
            </a:r>
            <a:r>
              <a:rPr lang="el-G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τον περιορισμό των τροχαίων ατυχημάτων. Κάτω από ιδιαίτερα δύσκολες συνθήκες η ΕΛΑΣ επιτελεί το έργο της με περιορισμένα μέσα τόσο σε ανθρώπινο δυναμικό, όσο και </a:t>
            </a:r>
            <a:r>
              <a:rPr lang="el-GR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υλικά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l-GR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αίσθηση </a:t>
            </a:r>
            <a:r>
              <a:rPr lang="el-G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αυθαιρεσίας </a:t>
            </a:r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επικρατεί στους ελληνικούς </a:t>
            </a:r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δρόμους  </a:t>
            </a:r>
            <a:r>
              <a:rPr lang="el-G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πρέπει </a:t>
            </a:r>
            <a:r>
              <a:rPr lang="el-G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εκλείψει</a:t>
            </a:r>
            <a:endParaRPr lang="el-GR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4934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300941" y="1261640"/>
            <a:ext cx="11563109" cy="4363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89367" y="254642"/>
            <a:ext cx="11586257" cy="7986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1" y="441737"/>
            <a:ext cx="11505235" cy="539769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3500" b="1" dirty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sz="35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υποδομές   </a:t>
            </a:r>
            <a:r>
              <a:rPr lang="el-GR" sz="3500" b="1" dirty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βασικός </a:t>
            </a:r>
            <a:r>
              <a:rPr lang="el-GR" sz="35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παράγων   Οδικής   </a:t>
            </a:r>
            <a:r>
              <a:rPr lang="el-GR" sz="3500" b="1" dirty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Ασφάλειας </a:t>
            </a:r>
          </a:p>
          <a:p>
            <a:endParaRPr lang="el-GR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υποδομές</a:t>
            </a:r>
            <a:r>
              <a:rPr lang="el-G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αποτελούν βασική παράμετρο του ζητήματος της Οδικής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Ασφάλειας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l-GR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Ελλάδα μέχρι το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2.000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τροχαία ατυχήματα ήταν η  αιτία για  πάνω από 2.000 θανάτους ανά έτος, προκαλώντας ιδιαίτερα σημαντικές οικονομικές και κοινωνικές επιπτώσεις. Ειδικότερα, το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2.000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είχαμε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2.103</a:t>
            </a:r>
            <a:r>
              <a:rPr lang="el-G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θανάτους,</a:t>
            </a:r>
            <a:r>
              <a:rPr lang="el-G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4.123</a:t>
            </a:r>
            <a:r>
              <a:rPr lang="el-G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βαριά τραυματίες και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26.166</a:t>
            </a:r>
            <a:r>
              <a:rPr lang="el-G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ελαφρά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τραυματίες     </a:t>
            </a:r>
          </a:p>
          <a:p>
            <a:pPr algn="just">
              <a:buNone/>
            </a:pPr>
            <a:r>
              <a:rPr lang="el-GR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l-GR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παραπάνω μεγέθη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μειώθηκαν σημαντικά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μέχρι το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λόγω του εκσυγχρονισμού και της βελτίωσης των οδικών υποδομών, αλλά κυρίως λόγω της σταδιακής αποπεράτωσης των οδικών αξόνων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ΕΓΝΑΤΙΑΣ</a:t>
            </a:r>
            <a:r>
              <a:rPr lang="el-G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ΟΔΟΥ</a:t>
            </a:r>
            <a:endParaRPr lang="el-G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2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00942" y="1076446"/>
            <a:ext cx="11447362" cy="40048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91" y="376176"/>
            <a:ext cx="11354764" cy="554781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l-GR" sz="2800" dirty="0" smtClean="0"/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λοιπόν είχαμε αντίστοιχα,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1.281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θανάτους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μείωση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39,09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1.754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βαριά τραυματίες </a:t>
            </a:r>
            <a:r>
              <a:rPr lang="el-G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57.46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17.024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ελαφρά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τραυματίες 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μείωση 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34,94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προφανές και αυτονόητο ότι πρέπει να  δοθεί </a:t>
            </a:r>
            <a:r>
              <a:rPr lang="el-G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βαρύτητα</a:t>
            </a:r>
            <a:r>
              <a:rPr lang="el-G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στον τομέα των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υποδομών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απαιτούνται έργα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υποδομής που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λείπουν,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αλλά και συντήρηση/βελτίωση των υφιστάμενων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υποδομών</a:t>
            </a:r>
            <a:endParaRPr lang="el-G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916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89367" y="1238490"/>
            <a:ext cx="11586257" cy="4282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12514" y="185194"/>
            <a:ext cx="11574685" cy="7986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9" y="0"/>
            <a:ext cx="11041039" cy="1173707"/>
          </a:xfrm>
        </p:spPr>
        <p:txBody>
          <a:bodyPr>
            <a:normAutofit/>
          </a:bodyPr>
          <a:lstStyle/>
          <a:p>
            <a:pPr algn="ctr"/>
            <a:r>
              <a:rPr lang="el-GR" sz="4000" b="1" cap="none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 ρ ό λ η ψ 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43" y="328666"/>
            <a:ext cx="11574684" cy="54113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sz="3000" b="1" u="sng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αποτελεσματικότερος </a:t>
            </a:r>
            <a:r>
              <a:rPr lang="el-G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τρόπος συμμόρφωσης των συμπατριωτών μας </a:t>
            </a:r>
            <a:r>
              <a:rPr lang="el-GR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στους κανόνες </a:t>
            </a:r>
            <a:r>
              <a:rPr lang="el-G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Οδικής Ασφάλειας είναι η απόκτηση της </a:t>
            </a:r>
            <a:r>
              <a:rPr lang="el-GR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κατάλληλης  </a:t>
            </a:r>
            <a:r>
              <a:rPr lang="el-GR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παιδείας </a:t>
            </a:r>
            <a:r>
              <a:rPr lang="el-GR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οδηγικής συμπεριφοράς.</a:t>
            </a:r>
          </a:p>
          <a:p>
            <a:endParaRPr lang="el-GR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παιδεία οδικής ασφάλειας </a:t>
            </a:r>
            <a:r>
              <a:rPr lang="el-G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αναφέρεται στην ουσιαστική καλλιέργεια της προσωπικότητας του ατόμου και στον τρόπο σκέψης και συμπεριφοράς του. Στο πλαίσιο αυτό η </a:t>
            </a:r>
            <a:r>
              <a:rPr lang="el-GR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οδική ασφάλεια πρέπει να αναδειχθεί σε αξία</a:t>
            </a:r>
            <a:r>
              <a:rPr lang="el-G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να αναγνωρίζεται δηλαδή από ένα σύνολο ανθρώπων ως σημαντική για τους ίδιους και να αποτελέσει μέτρο αξιολόγησης προσώπων και συμπεριφοράς.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861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00940" y="1099593"/>
            <a:ext cx="11377915" cy="3854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078173"/>
          </a:xfrm>
        </p:spPr>
        <p:txBody>
          <a:bodyPr>
            <a:noAutofit/>
          </a:bodyPr>
          <a:lstStyle/>
          <a:p>
            <a:pPr algn="ctr"/>
            <a:r>
              <a:rPr lang="el-GR" sz="3400" b="1" dirty="0" smtClean="0">
                <a:ln>
                  <a:solidFill>
                    <a:srgbClr val="A50E82">
                      <a:lumMod val="50000"/>
                    </a:srgb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3400" dirty="0">
              <a:solidFill>
                <a:srgbClr val="FF0066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03018" y="565138"/>
            <a:ext cx="11482088" cy="5779827"/>
          </a:xfrm>
        </p:spPr>
        <p:txBody>
          <a:bodyPr>
            <a:normAutofit/>
          </a:bodyPr>
          <a:lstStyle/>
          <a:p>
            <a:endParaRPr lang="el-GR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καλύτεροι δάσκαλοι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τους οποίους μαθαίνουμε τους κανόνες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οδικής συμπεριφοράς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ασφαλείας είναι οι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γονείς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καθώς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κατανοούμε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μιμούμαστε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τους κανόνες που ακολουθούν οι δικοί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μας άνθρωποι</a:t>
            </a:r>
          </a:p>
          <a:p>
            <a:endParaRPr lang="el-G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λόγο αυτό, οι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γονείς</a:t>
            </a:r>
            <a:r>
              <a:rPr lang="el-GR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θα πρέπει να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αισθάνονται</a:t>
            </a:r>
            <a:r>
              <a:rPr lang="el-G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υπεύθυνοι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τον τρόπο με τον οποίο οδηγούν, καθώς παραδειγματιζόμαστε από αυτούς, δηλαδή τον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σεβασμό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στους κανόνες της οδικής ασφάλειας</a:t>
            </a:r>
            <a:endParaRPr lang="el-G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1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125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b="1" cap="none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Α Π Ο Τ Ε Λ Ε Σ Μ Α Τ 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6527"/>
            <a:ext cx="12191999" cy="687536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</a:rPr>
              <a:t>Για πρώτη φορά, σε ό,τι αφορά τα θύματα, το </a:t>
            </a:r>
            <a:r>
              <a:rPr lang="el-GR" sz="2400" b="1" dirty="0" smtClean="0">
                <a:solidFill>
                  <a:srgbClr val="FFFF00"/>
                </a:solidFill>
              </a:rPr>
              <a:t>2017  </a:t>
            </a:r>
            <a:r>
              <a:rPr lang="el-GR" sz="2400" b="1" dirty="0" smtClean="0">
                <a:solidFill>
                  <a:schemeClr val="tx1"/>
                </a:solidFill>
              </a:rPr>
              <a:t>είχαμε </a:t>
            </a:r>
            <a:r>
              <a:rPr lang="el-GR" sz="2400" b="1" dirty="0" smtClean="0">
                <a:solidFill>
                  <a:srgbClr val="FFFF00"/>
                </a:solidFill>
              </a:rPr>
              <a:t>2 νεκρούς /ημέρα, </a:t>
            </a:r>
            <a:r>
              <a:rPr lang="el-GR" sz="2400" b="1" dirty="0" smtClean="0">
                <a:solidFill>
                  <a:schemeClr val="tx1"/>
                </a:solidFill>
              </a:rPr>
              <a:t>ενώ αντίστοιχα  το  </a:t>
            </a:r>
            <a:r>
              <a:rPr lang="el-GR" sz="2400" b="1" dirty="0" smtClean="0">
                <a:solidFill>
                  <a:srgbClr val="FFFF00"/>
                </a:solidFill>
              </a:rPr>
              <a:t>2016 - 2,21ν/ημ.  </a:t>
            </a:r>
            <a:r>
              <a:rPr lang="el-GR" sz="2400" b="1" dirty="0" smtClean="0">
                <a:solidFill>
                  <a:schemeClr val="tx1"/>
                </a:solidFill>
              </a:rPr>
              <a:t>/  το </a:t>
            </a:r>
            <a:r>
              <a:rPr lang="el-GR" sz="2400" b="1" dirty="0" smtClean="0">
                <a:solidFill>
                  <a:srgbClr val="FFFF00"/>
                </a:solidFill>
              </a:rPr>
              <a:t>2015 - 2,20ν/ημ. </a:t>
            </a:r>
            <a:r>
              <a:rPr lang="el-GR" sz="2400" b="1" dirty="0" smtClean="0">
                <a:solidFill>
                  <a:schemeClr val="tx1"/>
                </a:solidFill>
              </a:rPr>
              <a:t> / το </a:t>
            </a:r>
            <a:r>
              <a:rPr lang="el-GR" sz="2400" b="1" dirty="0" smtClean="0">
                <a:solidFill>
                  <a:srgbClr val="FFFF00"/>
                </a:solidFill>
              </a:rPr>
              <a:t>2014 - 2,19 ν/ημ. </a:t>
            </a:r>
            <a:r>
              <a:rPr lang="el-GR" sz="2400" b="1" dirty="0" smtClean="0">
                <a:solidFill>
                  <a:schemeClr val="tx1"/>
                </a:solidFill>
              </a:rPr>
              <a:t>/ το  </a:t>
            </a:r>
            <a:r>
              <a:rPr lang="el-GR" sz="2400" b="1" dirty="0" smtClean="0">
                <a:solidFill>
                  <a:srgbClr val="FFFF00"/>
                </a:solidFill>
              </a:rPr>
              <a:t>2013 - 2,37 ν/ημ.  </a:t>
            </a:r>
            <a:r>
              <a:rPr lang="el-GR" sz="2400" b="1" dirty="0" smtClean="0">
                <a:solidFill>
                  <a:schemeClr val="tx1"/>
                </a:solidFill>
              </a:rPr>
              <a:t>/  το  </a:t>
            </a:r>
            <a:r>
              <a:rPr lang="el-GR" sz="2400" b="1" dirty="0" smtClean="0">
                <a:solidFill>
                  <a:srgbClr val="FFFF00"/>
                </a:solidFill>
              </a:rPr>
              <a:t>2012 - 2,67 ν/ημ.  </a:t>
            </a:r>
            <a:r>
              <a:rPr lang="el-GR" sz="2400" b="1" dirty="0" smtClean="0">
                <a:solidFill>
                  <a:schemeClr val="tx1"/>
                </a:solidFill>
              </a:rPr>
              <a:t>/  το  </a:t>
            </a:r>
            <a:r>
              <a:rPr lang="el-GR" sz="2400" b="1" dirty="0" smtClean="0">
                <a:solidFill>
                  <a:srgbClr val="FFFF00"/>
                </a:solidFill>
              </a:rPr>
              <a:t>2011 - 3,00 ν/ημ.</a:t>
            </a:r>
          </a:p>
          <a:p>
            <a:pPr>
              <a:buNone/>
            </a:pPr>
            <a:endParaRPr lang="el-GR" sz="2400" b="1" dirty="0" smtClean="0">
              <a:solidFill>
                <a:srgbClr val="FFFF00"/>
              </a:solidFill>
            </a:endParaRPr>
          </a:p>
          <a:p>
            <a:pPr algn="just"/>
            <a:r>
              <a:rPr lang="el-GR" sz="2400" b="1" dirty="0" smtClean="0">
                <a:solidFill>
                  <a:schemeClr val="tx1"/>
                </a:solidFill>
              </a:rPr>
              <a:t>Τα προηγούμενα έτη ήταν πολλοί περισσότεροι το </a:t>
            </a:r>
            <a:r>
              <a:rPr lang="el-GR" sz="2400" b="1" dirty="0" smtClean="0">
                <a:solidFill>
                  <a:srgbClr val="FFFF00"/>
                </a:solidFill>
              </a:rPr>
              <a:t>2000</a:t>
            </a:r>
            <a:r>
              <a:rPr lang="el-GR" sz="2400" b="1" dirty="0" smtClean="0">
                <a:solidFill>
                  <a:schemeClr val="tx1"/>
                </a:solidFill>
              </a:rPr>
              <a:t> είχαμε </a:t>
            </a:r>
            <a:r>
              <a:rPr lang="el-GR" sz="2400" b="1" dirty="0" smtClean="0">
                <a:solidFill>
                  <a:srgbClr val="FFFF00"/>
                </a:solidFill>
              </a:rPr>
              <a:t>5,76</a:t>
            </a:r>
            <a:r>
              <a:rPr lang="el-GR" sz="2400" b="1" dirty="0" smtClean="0">
                <a:solidFill>
                  <a:schemeClr val="tx1"/>
                </a:solidFill>
              </a:rPr>
              <a:t> ν./ημ., ενώ σταδιακά μέχρι το </a:t>
            </a:r>
            <a:r>
              <a:rPr lang="el-GR" sz="2400" b="1" dirty="0" smtClean="0">
                <a:solidFill>
                  <a:srgbClr val="FFFF00"/>
                </a:solidFill>
              </a:rPr>
              <a:t>2010 </a:t>
            </a:r>
            <a:r>
              <a:rPr lang="el-GR" sz="2400" b="1" dirty="0" smtClean="0">
                <a:solidFill>
                  <a:schemeClr val="tx1"/>
                </a:solidFill>
              </a:rPr>
              <a:t>μειώνονται στους </a:t>
            </a:r>
            <a:r>
              <a:rPr lang="el-GR" sz="2400" b="1" dirty="0" smtClean="0">
                <a:solidFill>
                  <a:srgbClr val="FFFF00"/>
                </a:solidFill>
              </a:rPr>
              <a:t>3,50 </a:t>
            </a:r>
            <a:r>
              <a:rPr lang="el-GR" sz="2400" b="1" dirty="0" smtClean="0">
                <a:solidFill>
                  <a:schemeClr val="tx1"/>
                </a:solidFill>
              </a:rPr>
              <a:t>ν./ημ.</a:t>
            </a:r>
          </a:p>
          <a:p>
            <a:pPr algn="just"/>
            <a:endParaRPr lang="el-G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l-GR" sz="2400" b="1" dirty="0" smtClean="0">
                <a:solidFill>
                  <a:schemeClr val="tx1"/>
                </a:solidFill>
              </a:rPr>
              <a:t>Το </a:t>
            </a:r>
            <a:r>
              <a:rPr lang="el-GR" sz="2400" b="1" dirty="0" smtClean="0">
                <a:solidFill>
                  <a:srgbClr val="FFFF00"/>
                </a:solidFill>
              </a:rPr>
              <a:t>2018 </a:t>
            </a:r>
            <a:r>
              <a:rPr lang="el-GR" sz="2400" b="1" dirty="0" smtClean="0">
                <a:solidFill>
                  <a:schemeClr val="tx1"/>
                </a:solidFill>
              </a:rPr>
              <a:t>ξεκίνησε το μάθημα της </a:t>
            </a:r>
            <a:r>
              <a:rPr lang="el-GR" sz="2400" b="1" dirty="0" smtClean="0">
                <a:solidFill>
                  <a:srgbClr val="FFFF00"/>
                </a:solidFill>
              </a:rPr>
              <a:t>οδικής αγωγής </a:t>
            </a:r>
            <a:r>
              <a:rPr lang="el-GR" sz="2400" b="1" dirty="0" smtClean="0">
                <a:solidFill>
                  <a:schemeClr val="tx1"/>
                </a:solidFill>
              </a:rPr>
              <a:t>των μαθητών μας στα σχολεία το μέτρο αφορά σε καθολικό αίτημα των </a:t>
            </a:r>
            <a:r>
              <a:rPr lang="el-GR" sz="2400" b="1" dirty="0" smtClean="0">
                <a:solidFill>
                  <a:schemeClr val="tx1"/>
                </a:solidFill>
              </a:rPr>
              <a:t>ειδικών.</a:t>
            </a:r>
            <a:endParaRPr lang="el-GR" sz="2400" b="1" dirty="0" smtClean="0">
              <a:solidFill>
                <a:schemeClr val="tx1"/>
              </a:solidFill>
            </a:endParaRPr>
          </a:p>
          <a:p>
            <a:pPr algn="just"/>
            <a:endParaRPr lang="el-G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l-GR" sz="2400" b="1" dirty="0" smtClean="0">
                <a:solidFill>
                  <a:schemeClr val="tx1"/>
                </a:solidFill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Στηρίξαμε την Ελληνική Αστυνομία </a:t>
            </a:r>
            <a:r>
              <a:rPr lang="el-GR" sz="2400" b="1" dirty="0" smtClean="0">
                <a:solidFill>
                  <a:schemeClr val="tx1"/>
                </a:solidFill>
              </a:rPr>
              <a:t>στα πλαίσια της αναδιοργάνωσης (κατάργησης/συγχώνευσης αστυνομικών τμημάτων), εξασφαλίζοντας </a:t>
            </a:r>
            <a:r>
              <a:rPr lang="el-GR" sz="2400" b="1" dirty="0" smtClean="0">
                <a:solidFill>
                  <a:srgbClr val="FFFF00"/>
                </a:solidFill>
              </a:rPr>
              <a:t>5.275 </a:t>
            </a:r>
            <a:r>
              <a:rPr lang="el-GR" sz="2400" b="1" dirty="0" smtClean="0">
                <a:solidFill>
                  <a:schemeClr val="tx1"/>
                </a:solidFill>
              </a:rPr>
              <a:t>αστυνομικούς για την προστασία των Ελλήνων πολιτών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8621" y="0"/>
            <a:ext cx="132426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472"/>
            <a:ext cx="11527421" cy="1160059"/>
          </a:xfrm>
        </p:spPr>
        <p:txBody>
          <a:bodyPr>
            <a:noAutofit/>
          </a:bodyPr>
          <a:lstStyle/>
          <a:p>
            <a:pPr algn="ctr"/>
            <a:r>
              <a:rPr lang="el-GR" sz="32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Batang" pitchFamily="18" charset="-127"/>
                <a:cs typeface="Aharoni" pitchFamily="2" charset="-79"/>
              </a:rPr>
              <a:t>ΕΙΔΙΚΗ   ΜΟΝΙΜΗ   ΕΠΙΤΡΟΠΗ    ΟΔΙΚΗΣ ΑΣΦΑΛΕΙΑΣ   ΤΗΣ   ΒΟΥΛΗΣ   ΤΩΝ   ΕΛΛΗΝΩΝ</a:t>
            </a:r>
            <a:endParaRPr lang="el-GR" sz="3200" cap="none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378039"/>
            <a:ext cx="10515600" cy="33440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3200" b="1" i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3200" b="1" i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3200" b="1" i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125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b="1" cap="none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Α Π Ο Τ Ε Λ Ε Σ Μ Α Τ 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6527"/>
            <a:ext cx="12191999" cy="6875361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endParaRPr lang="el-GR" sz="2400" b="1" dirty="0" smtClean="0">
              <a:solidFill>
                <a:srgbClr val="FFFF00"/>
              </a:solidFill>
            </a:endParaRPr>
          </a:p>
          <a:p>
            <a:pPr algn="just"/>
            <a:r>
              <a:rPr lang="el-GR" sz="2400" b="1" dirty="0" smtClean="0">
                <a:solidFill>
                  <a:schemeClr val="tx1"/>
                </a:solidFill>
              </a:rPr>
              <a:t> Θεσπίστηκε η </a:t>
            </a:r>
            <a:r>
              <a:rPr lang="el-GR" sz="2400" b="1" dirty="0" smtClean="0">
                <a:solidFill>
                  <a:srgbClr val="FFFF00"/>
                </a:solidFill>
              </a:rPr>
              <a:t>απαγόρευση κυκλοφορίας </a:t>
            </a:r>
            <a:r>
              <a:rPr lang="el-GR" sz="2400" b="1" dirty="0" smtClean="0">
                <a:solidFill>
                  <a:schemeClr val="tx1"/>
                </a:solidFill>
              </a:rPr>
              <a:t>στο παράπλευρο δίκτυο βαρέων οχημάτων, αιτία πρόκλησης πολλών και σοβαρών τροχαίων ατυχημάτων. Ζήτημα που ετέθη στην επιτροπή μας από πολλούς εισηγητές.</a:t>
            </a:r>
          </a:p>
          <a:p>
            <a:r>
              <a:rPr lang="el-GR" sz="4000" b="1" dirty="0" smtClean="0">
                <a:solidFill>
                  <a:srgbClr val="FFFF00"/>
                </a:solidFill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</a:rPr>
              <a:t>Δεν υπάρχει καμιά αμφιβολία ότι η </a:t>
            </a:r>
            <a:r>
              <a:rPr lang="el-GR" sz="2400" b="1" dirty="0" smtClean="0">
                <a:solidFill>
                  <a:srgbClr val="FFFF00"/>
                </a:solidFill>
              </a:rPr>
              <a:t>κοινωνία ανταποκρίνεται </a:t>
            </a:r>
            <a:r>
              <a:rPr lang="el-GR" sz="2400" b="1" dirty="0" smtClean="0">
                <a:solidFill>
                  <a:schemeClr val="tx1"/>
                </a:solidFill>
              </a:rPr>
              <a:t>στο κάλεσμα για ενεργό συμμετοχή στη μείωση της μάστιγας που ταλανίζει τη χώρα.</a:t>
            </a:r>
          </a:p>
          <a:p>
            <a:endParaRPr lang="el-G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l-GR" sz="2400" b="1" dirty="0" smtClean="0">
                <a:solidFill>
                  <a:schemeClr val="tx1"/>
                </a:solidFill>
              </a:rPr>
              <a:t>Δεν πρέπει να ξεχνάμε το γεγονός, ότι η δραστική μείωση των τροχαίων στα χρόνια της κρίσης, οφείλεται σε μεγάλο βαθμό στον </a:t>
            </a:r>
            <a:r>
              <a:rPr lang="el-GR" sz="2400" b="1" dirty="0" smtClean="0">
                <a:solidFill>
                  <a:srgbClr val="FFFF00"/>
                </a:solidFill>
              </a:rPr>
              <a:t>περιορισμό στις εντελώς απαραίτητες μετακινήσεις</a:t>
            </a:r>
            <a:r>
              <a:rPr lang="el-GR" sz="2400" b="1" dirty="0" smtClean="0">
                <a:solidFill>
                  <a:schemeClr val="tx1"/>
                </a:solidFill>
              </a:rPr>
              <a:t>, καθώς και στη </a:t>
            </a:r>
            <a:r>
              <a:rPr lang="el-GR" sz="2400" b="1" dirty="0" smtClean="0">
                <a:solidFill>
                  <a:srgbClr val="FFFF00"/>
                </a:solidFill>
              </a:rPr>
              <a:t>μείωση της ταχύτητας </a:t>
            </a:r>
            <a:r>
              <a:rPr lang="el-GR" sz="2400" b="1" dirty="0" smtClean="0">
                <a:solidFill>
                  <a:schemeClr val="tx1"/>
                </a:solidFill>
              </a:rPr>
              <a:t>για λόγους οικονομίας. Έτσι, είναι πολύ πιθανό, να επανέλθουμε   στα προ κρίσης τραγικά νούμερα τροχαίων συμβάντων. 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8" y="208343"/>
            <a:ext cx="11748304" cy="106487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4200" b="1" cap="none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Επιστέγασμα   όλων   των   προαναφερθέντων</a:t>
            </a:r>
            <a:r>
              <a:rPr lang="el-GR" sz="4200" b="1" cap="none" dirty="0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l-GR" sz="4200" b="1" cap="none" dirty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67" y="2060295"/>
            <a:ext cx="11528384" cy="3472404"/>
          </a:xfrm>
          <a:solidFill>
            <a:srgbClr val="002060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l-GR" sz="4000" b="1" dirty="0" smtClean="0">
                <a:ln w="3175" cmpd="sng">
                  <a:noFill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b="1" dirty="0" smtClean="0">
                <a:ln w="3175" cmpd="sng"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4000" b="1" dirty="0">
                <a:ln w="3175" cmpd="sng"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ώριμη  και ορθή στάση  της πολιτείας </a:t>
            </a:r>
            <a:r>
              <a:rPr lang="el-GR" sz="4000" b="1" dirty="0" smtClean="0">
                <a:ln w="3175" cmpd="sng"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απέναντι στο  </a:t>
            </a:r>
            <a:r>
              <a:rPr lang="el-GR" sz="4000" b="1" dirty="0">
                <a:ln w="3175" cmpd="sng"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πρόβλημα </a:t>
            </a:r>
            <a:r>
              <a:rPr lang="el-GR" sz="4000" b="1" dirty="0" smtClean="0">
                <a:ln w="3175" cmpd="sng"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σήμερα … </a:t>
            </a:r>
          </a:p>
          <a:p>
            <a:pPr algn="ctr">
              <a:buNone/>
            </a:pPr>
            <a:endParaRPr lang="el-GR" sz="1100" b="1" dirty="0" smtClean="0">
              <a:ln w="3175" cmpd="sng">
                <a:noFill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sz="4000" b="1" dirty="0" smtClean="0">
                <a:ln w="3175" cmpd="sng"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δημιουργεί  </a:t>
            </a:r>
            <a:r>
              <a:rPr lang="el-GR" sz="4000" b="1" dirty="0">
                <a:ln w="3175" cmpd="sng"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τους </a:t>
            </a:r>
            <a:r>
              <a:rPr lang="el-GR" sz="4000" b="1" dirty="0" smtClean="0">
                <a:ln w="3175" cmpd="sng"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υπεύθυνους  πολίτες του  αύριο !</a:t>
            </a:r>
            <a:endParaRPr lang="el-GR" sz="4000" b="1" dirty="0">
              <a:ln w="3175" cmpd="sng">
                <a:noFill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9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36" y="1"/>
            <a:ext cx="10863618" cy="1050878"/>
          </a:xfrm>
        </p:spPr>
        <p:txBody>
          <a:bodyPr/>
          <a:lstStyle/>
          <a:p>
            <a:pPr algn="ctr"/>
            <a:r>
              <a:rPr lang="en-US" sz="3100" b="1" dirty="0" smtClean="0">
                <a:ln>
                  <a:solidFill>
                    <a:srgbClr val="A50E82">
                      <a:lumMod val="50000"/>
                    </a:srgb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97" y="266217"/>
            <a:ext cx="10863618" cy="39932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Σας ευχαριστώ για την προσοχή σας </a:t>
            </a:r>
            <a:r>
              <a:rPr lang="el-G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l-G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783986" y="4178460"/>
            <a:ext cx="8624028" cy="180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l-GR" sz="1600" b="1" dirty="0" smtClean="0">
                <a:ln w="12700">
                  <a:solidFill>
                    <a:srgbClr val="76DBF4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ΟΥΡΣΟΥΖΙΔΗΣ  Ν. ΓΙΩΡΓΟΣ</a:t>
            </a:r>
          </a:p>
          <a:p>
            <a:pPr lvl="0" algn="ctr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l-GR" sz="1600" b="1" dirty="0" smtClean="0">
                <a:ln w="12700">
                  <a:solidFill>
                    <a:srgbClr val="76DBF4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ΠΡΟΕΔΡΟΣ  ΤΗΣ  ΕΠΙΤΡΟΠΗΣ  ΟΔΙΚΗΣ  ΑΣΦΑΛΕΙΑΣ  ΤΗΣ  ΒΟΥΛΗΣ  ΤΩΝ  ΕΛΛΗΝΩΝ</a:t>
            </a:r>
          </a:p>
          <a:p>
            <a:pPr lvl="0" algn="ctr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l-GR" sz="1600" b="1" dirty="0" smtClean="0">
                <a:ln w="12700">
                  <a:solidFill>
                    <a:srgbClr val="76DBF4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ΒΟΥΛΕΥΤΗΣ   ΗΜΑΘΙΑΣ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216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-1"/>
            <a:ext cx="10807202" cy="1487607"/>
          </a:xfrm>
        </p:spPr>
        <p:txBody>
          <a:bodyPr>
            <a:noAutofit/>
          </a:bodyPr>
          <a:lstStyle/>
          <a:p>
            <a:pPr algn="ctr"/>
            <a:r>
              <a:rPr lang="el-GR" sz="32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9367" y="1203767"/>
            <a:ext cx="11609408" cy="540537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el-GR" sz="3200" b="1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Ειδική 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Μόνιμη  Επιτροπή  της Βουλής, γίνεται  προσέγγιση πάνω στο ζήτημα της Οδικής Ασφάλειας, κατατίθενται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προτάσεις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άμεσο,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μεσοπρόθεσμο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μακροπρόθεσμο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ορίζοντα. </a:t>
            </a:r>
            <a:endParaRPr lang="el-G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προτάσεις στηρίζονται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 μελέτη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εισηγήσεων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κατατίθενται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ειδικούς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σε 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</a:t>
            </a:r>
            <a:r>
              <a:rPr lang="el-G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οργανισμών,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φορείς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ασκούν δραστηριότητα πάνω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  ζήτημα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Επιπλέον, σε συνανθρώπους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μας που είναι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θύματα τροχαίων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αλλά και σε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συλλογικούς φορείς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φυσικά πρόσωπα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που αποδεδειγμένα έχουν ασχοληθεί με το πρόβλημα.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77792" y="324090"/>
            <a:ext cx="11632557" cy="535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l-GR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Ειδική  Μόνιμη  Επιτροπή  Οδικής  Ασφάλειας</a:t>
            </a:r>
            <a:endParaRPr lang="el-GR" sz="3600" b="1" dirty="0"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0390" y="1226139"/>
            <a:ext cx="11516810" cy="536564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endParaRPr lang="el-GR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αρχής ξεκαθαρίσαμε ότι θα λειτουργήσουμε σαν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μια γροθιά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απέναντι στη μάστιγα που για δεκαετίες τρώει τις σάρκες της πατρίδας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μας.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l-GR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Θέσαμε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στόχους σύμφωνα με τις εισηγήσεις των ειδικών που προσήλθαν εθελοντικά στην επιτροπή μας –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τους ευχαριστούμε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θερμά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συντάξαμε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πορίσματα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στάλθηκαν αρμοδίως δια του προέδρου της Βουλής στα αντίστοιχα υπουργεία - αυτή είναι η δουλειά της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επιτροπής</a:t>
            </a:r>
            <a:endParaRPr lang="el-G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70390" y="324090"/>
            <a:ext cx="11539959" cy="535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l-GR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Ειδική   Μόνιμη   Επιτροπή   Οδικής   Ασφάλειας</a:t>
            </a:r>
            <a:endParaRPr lang="el-GR" sz="3600" b="1" dirty="0"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8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55093" y="1"/>
            <a:ext cx="10822674" cy="1050877"/>
          </a:xfrm>
        </p:spPr>
        <p:txBody>
          <a:bodyPr/>
          <a:lstStyle/>
          <a:p>
            <a:pPr algn="ctr"/>
            <a:r>
              <a:rPr lang="el-GR" sz="3100" b="1" dirty="0" smtClean="0">
                <a:ln>
                  <a:solidFill>
                    <a:srgbClr val="A50E82">
                      <a:lumMod val="50000"/>
                    </a:srgb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84575" y="1617848"/>
            <a:ext cx="11100121" cy="475719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el-GR" sz="7400" b="1" dirty="0"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κορυφαίο </a:t>
            </a:r>
            <a:r>
              <a:rPr lang="el-GR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παγκόσμιο</a:t>
            </a:r>
            <a:r>
              <a:rPr lang="el-GR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πρόβλημα</a:t>
            </a:r>
            <a:r>
              <a:rPr lang="el-GR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αφού αγγίζει όλες τις χώρες ανεξάρτητα του κοινωνικοπολιτικού συστήματος διακυβέρνησης</a:t>
            </a:r>
            <a:endParaRPr lang="en-US" sz="9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ουσιώδης συνιστώσα της </a:t>
            </a:r>
            <a:r>
              <a:rPr lang="el-GR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δημογραφικής επιβίωσης </a:t>
            </a:r>
            <a:r>
              <a:rPr lang="el-GR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της οικονομικής προοπτικής ανάπτυξης κάθε κράτους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πρόβλημα πολυπαραμετρικό, πολυεπίπεδο, </a:t>
            </a:r>
            <a:r>
              <a:rPr lang="el-GR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υπερκομματικό</a:t>
            </a:r>
            <a:r>
              <a:rPr lang="el-GR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αλλά παραμένει </a:t>
            </a:r>
            <a:r>
              <a:rPr lang="el-GR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βαθιά  πολιτικό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τροχαία ατυχήματα για να συμβούν, είναι απαραίτητη η συνδρομή </a:t>
            </a:r>
            <a:r>
              <a:rPr lang="el-GR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τριών</a:t>
            </a:r>
            <a:r>
              <a:rPr lang="el-GR" sz="9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παραγόντων,</a:t>
            </a:r>
            <a:r>
              <a:rPr lang="el-GR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οχήματος </a:t>
            </a:r>
            <a:r>
              <a:rPr lang="en-US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1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οδικού περιβάλλοντος</a:t>
            </a:r>
            <a:r>
              <a:rPr lang="en-US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l-GR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χρήστη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Απαιτεί αντιμετώπιση με </a:t>
            </a:r>
            <a:r>
              <a:rPr lang="el-GR" sz="10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στιβαρή πολιτική βούληση</a:t>
            </a:r>
            <a:r>
              <a:rPr lang="el-GR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διάγνωση αιτιών, ιεραρχημένες παρεμβάσεις, συστηματική ανάλυση δεδομένων, θεσμοθέτηση κατάλληλου νομικού πλαισίου και αυστηρή εφαρμογή του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86137" y="339488"/>
            <a:ext cx="1111941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πρόβλημα   της 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Οδικής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Ασφάλειας 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αφορά 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σε 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ολόκληρο 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τον   πλανήτη </a:t>
            </a:r>
          </a:p>
        </p:txBody>
      </p:sp>
    </p:spTree>
    <p:extLst>
      <p:ext uri="{BB962C8B-B14F-4D97-AF65-F5344CB8AC3E}">
        <p14:creationId xmlns:p14="http://schemas.microsoft.com/office/powerpoint/2010/main" xmlns="" val="24402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486137" y="1307938"/>
            <a:ext cx="11181143" cy="43405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4212" y="0"/>
            <a:ext cx="10889089" cy="1105469"/>
          </a:xfrm>
        </p:spPr>
        <p:txBody>
          <a:bodyPr/>
          <a:lstStyle/>
          <a:p>
            <a:pPr algn="ctr"/>
            <a:r>
              <a:rPr lang="el-GR" sz="3100" b="1" dirty="0" smtClean="0">
                <a:ln>
                  <a:solidFill>
                    <a:srgbClr val="A50E82">
                      <a:lumMod val="50000"/>
                    </a:srgbClr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2831" y="381964"/>
            <a:ext cx="11013742" cy="4926757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 smtClean="0"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8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οδική ασφάλεια αποτελεί ένα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τεράστιο πρόβλημα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πολλές παραμέτρους και επιπτώσεις -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κοινωνικές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οικονομικές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l-G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χώρα μας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διαχρονικά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αντιμετωπίζει πολύ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σοβαρό πρόβλημα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 τροχαία  ατυχήματα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l-G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έχει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δοθεί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απαραίτητη προσοχή στο πρόβλημα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και αυτό αποτυπώνεται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ξεκάθαρα  στους 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δείκτες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 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τροχαίων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ατυχημάτων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74562" y="316335"/>
            <a:ext cx="11215868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</a:t>
            </a:r>
            <a:r>
              <a:rPr lang="en-US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πρόβλημα </a:t>
            </a:r>
            <a:r>
              <a:rPr lang="en-US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της  </a:t>
            </a:r>
            <a:r>
              <a:rPr lang="en-US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Οδικής  </a:t>
            </a:r>
            <a:r>
              <a:rPr lang="en-US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Ασφάλειας </a:t>
            </a:r>
            <a:r>
              <a:rPr lang="en-US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στην </a:t>
            </a:r>
            <a:r>
              <a:rPr lang="en-US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Πατρίδα </a:t>
            </a:r>
            <a:r>
              <a:rPr lang="en-US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μας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xmlns="" val="27229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12516" y="1597306"/>
            <a:ext cx="11609408" cy="49655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1" y="208344"/>
            <a:ext cx="11620982" cy="123849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</a:t>
            </a:r>
            <a:r>
              <a:rPr lang="en-US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μεγαλο</a:t>
            </a:r>
            <a:r>
              <a:rPr lang="en-US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δραμα</a:t>
            </a:r>
            <a:r>
              <a:rPr lang="en-US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των</a:t>
            </a:r>
            <a:r>
              <a:rPr lang="en-US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οικογενειων </a:t>
            </a:r>
            <a:r>
              <a:rPr lang="en-US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μετα </a:t>
            </a:r>
            <a:r>
              <a:rPr lang="en-US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απο </a:t>
            </a:r>
            <a:r>
              <a:rPr lang="en-US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απωλεια  </a:t>
            </a:r>
            <a:r>
              <a:rPr lang="en-US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ή   </a:t>
            </a:r>
            <a:r>
              <a:rPr lang="en-US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σοβαρο   τραυματισμο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67" y="1169042"/>
            <a:ext cx="11609408" cy="568895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el-G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Τις 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συνέπειες των τροχαίων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τις αντιλαμβανόμαστε όλοι,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όχι όμως όπως τα θύματα και οι οικογένειές τους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Για το άτομο/θύμα, η απώλεια της ίδιας του της ζωής, ο σοβαρός τραυματισμός, αλλά και η ενδεχόμενη αναπηρία, αποτελούν μια ιδιαίτερα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τραγική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εξέλιξη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l-GR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στήριξη των οικογενειών τροχαίων θυμάτων με σοβαρή επίπτωση, αποτελεί την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οφειλόμενη ενέργεια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πλευράς της πολιτείας, αφού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μερίμνησε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έγκαιρα να προστατεύσει τους πολίτες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ζωή των θυμάτων και των οικογενειών τους αλλάζει ριζικά, η προσαρμογή στις νέες συνθήκες διαβίωσης απαιτούν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σημαντικές δαπάνες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από το σπίτι μέχρι το χώρο εργασίας, (εφόσον είναι ικανοί για εργασία)</a:t>
            </a:r>
          </a:p>
          <a:p>
            <a:pPr marL="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10638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4081</TotalTime>
  <Words>2618</Words>
  <Application>Microsoft Office PowerPoint</Application>
  <PresentationFormat>Προσαρμογή</PresentationFormat>
  <Paragraphs>689</Paragraphs>
  <Slides>42</Slides>
  <Notes>42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Slice</vt:lpstr>
      <vt:lpstr>ΤΟ    ΠΡΟΒΛΗΜΑ    ΤΗΣ    ΟΔΙΚΗΣ    ΑΣΦΑΛΕΙΑΣ    ΑΦΟΡΑ ΟΛΟΚΛΗΡΟ    ΤΟΝ    ΠΛΑΝΗΤΗ           ΚΆΘΕ  ΧΡΟΝΟ   1,3 ΕΚ.     ΑΝΘΡΩΠΟΙ     ΠΕΘΑΙΝΟΥΝ      ΚΑΙ         50  ΕΚ.   ΤΡΑΥΜΑΤΙΖΟΝΤΑΙ.</vt:lpstr>
      <vt:lpstr>ΣΤΗΝ    Ε.Ε.     26.000    ΑΝΘΡΩΠΟΙ   ΧΑΝΟΥΝ  ΤΗ   ΖΩΗ      τους      κάθε     ετοσ     και       1.7  ΕΚ.   ΤΡΑΥΜΑΤΙΖΟΝΤΑΙ          -      οι    350.000   ΣΟΒΑΡΑ</vt:lpstr>
      <vt:lpstr>ΣΤΗΝ   ΠΑΤΡΙΔΑ   ΜΑΣ    ΤΟ   2017  : 730            ΕΧΑΣΑΝ  ΤΗ    ΖΩΗ  ΤΟΥΣ 705            ΤΡΑΥΜΑΤΙΣΤΗΚΑΝ  ΒΑΡΙΑ   12.070       ΟΙ   ΕΛΑΦΡΑ   ΤΡΑΥΜΑΤΙΕΣ</vt:lpstr>
      <vt:lpstr>ΕΙΔΙΚΗ   ΜΟΝΙΜΗ   ΕΠΙΤΡΟΠΗ    ΟΔΙΚΗΣ ΑΣΦΑΛΕΙΑΣ   ΤΗΣ   ΒΟΥΛΗΣ   ΤΩΝ   ΕΛΛΗΝΩΝ</vt:lpstr>
      <vt:lpstr> </vt:lpstr>
      <vt:lpstr>Διαφάνεια 6</vt:lpstr>
      <vt:lpstr> </vt:lpstr>
      <vt:lpstr> </vt:lpstr>
      <vt:lpstr>Το  μεγαλο  δραμα  των  οικογενειων  μετα  απο  απωλεια   ή    σοβαρο   τραυματισμο </vt:lpstr>
      <vt:lpstr>Η  απονομη  δικαιοσυνης  στις   διενεξεις  τροχαιων</vt:lpstr>
      <vt:lpstr>Διαφάνεια 11</vt:lpstr>
      <vt:lpstr>Διαφάνεια 12</vt:lpstr>
      <vt:lpstr>Διαφάνεια 13</vt:lpstr>
      <vt:lpstr>   Στοιχεια    κυκλοφοριασ    2016   και    2017   ΕΓΝΑΤΙΑ ΟΔΟΣ   -  ΝΕΑ ΟΔΟΣ  -  ΚΕΝΤΡΙΚΗ ΟΔΟΣ   -  ΓΕΦΥΡΑ  ΡΙΟΥ ΑΝΤΙΡΡΙΟΥ - ΑΥΤΟΚΙΝΗΤΟΔΡΟΜΟΣ ΑΙΓΑΙΟΥ  -  ΑΤΤΙΚΗ ΟΔΟΣ  -  ΜΟΡΕΑΣ  -  ΟΛΥΜΠΙΑ ΟΔΟΣ</vt:lpstr>
      <vt:lpstr>   Συγκριτικά     Στοιχεια     2017   &amp;   2016 - 15 - 14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ΕΜΠΟΡΕΥΜΑΤΙΚΟ   ΜΕΤΑΦΟΡΙΚΟ  ΕΡΓΟ  (2015)</vt:lpstr>
      <vt:lpstr>Μεταφορικο  μεσο           Δισεκ. Χιλιομ. επιβάτες       ΠΟΣΟΣΤΟ %        Ι.Χ. αυτοκίνητα                                 98.3                             80.3%     ΛΕΩΦΟΡΕΙΑ / αστικα                          21.1                            17.2%     τραμ / ΜΕΤΡΟ                                        1.7                               1.4%     ΣΙΔΗΡΟΔΡΟΜΟΣ                                    0.3                               1.5%            Σύνολο                                 122.4                        100.0% </vt:lpstr>
      <vt:lpstr>ΣΤΟΛΟΣ      ΟΧΗΜΑΤΩΝ      2016 / 15 / 14</vt:lpstr>
      <vt:lpstr>Διαφάνεια 28</vt:lpstr>
      <vt:lpstr>Διαφάνεια 29</vt:lpstr>
      <vt:lpstr>Διαφάνεια 30</vt:lpstr>
      <vt:lpstr>ΣΤΑΤΙΣΤΙΚΑ ΘΥΜΑΤΩΝ ΑΠΟ ΤΟ   1995    ΕΩΣ    Α΄ ΕΞΑΜ. 2018</vt:lpstr>
      <vt:lpstr>Διαφάνεια 32</vt:lpstr>
      <vt:lpstr>Διαφάνεια 33</vt:lpstr>
      <vt:lpstr> </vt:lpstr>
      <vt:lpstr>Διαφάνεια 35</vt:lpstr>
      <vt:lpstr>Διαφάνεια 36</vt:lpstr>
      <vt:lpstr>Π ρ ό λ η ψ η</vt:lpstr>
      <vt:lpstr> </vt:lpstr>
      <vt:lpstr>Α Π Ο Τ Ε Λ Ε Σ Μ Α Τ Α</vt:lpstr>
      <vt:lpstr>Α Π Ο Τ Ε Λ Ε Σ Μ Α Τ Α</vt:lpstr>
      <vt:lpstr>Επιστέγασμα   όλων   των   προαναφερθέντων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charikleia oursouzidou</dc:creator>
  <cp:lastModifiedBy>user</cp:lastModifiedBy>
  <cp:revision>295</cp:revision>
  <dcterms:created xsi:type="dcterms:W3CDTF">2017-11-09T15:55:57Z</dcterms:created>
  <dcterms:modified xsi:type="dcterms:W3CDTF">2018-09-14T06:36:41Z</dcterms:modified>
</cp:coreProperties>
</file>