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2" r:id="rId9"/>
    <p:sldId id="265" r:id="rId10"/>
    <p:sldId id="267" r:id="rId11"/>
    <p:sldId id="268" r:id="rId12"/>
    <p:sldId id="269" r:id="rId13"/>
    <p:sldId id="270" r:id="rId14"/>
    <p:sldId id="273" r:id="rId15"/>
    <p:sldId id="277" r:id="rId16"/>
    <p:sldId id="276" r:id="rId17"/>
    <p:sldId id="274" r:id="rId18"/>
    <p:sldId id="272" r:id="rId19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CCFF"/>
    <a:srgbClr val="CC9900"/>
    <a:srgbClr val="A0871E"/>
    <a:srgbClr val="848638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F1DC4A-2AFA-4CA9-9284-A927837A673F}" type="datetimeFigureOut">
              <a:rPr lang="nl-BE"/>
              <a:pPr>
                <a:defRPr/>
              </a:pPr>
              <a:t>24/05/2015</a:t>
            </a:fld>
            <a:endParaRPr lang="nl-BE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2A19212-625B-4C51-A1AC-F6D94F057FCF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1363-0130-4137-9A52-719BA78D3991}" type="datetimeFigureOut">
              <a:rPr lang="nl-BE"/>
              <a:pPr>
                <a:defRPr/>
              </a:pPr>
              <a:t>24/05/2015</a:t>
            </a:fld>
            <a:r>
              <a:rPr lang="nl-BE"/>
              <a:t>HELLASTRON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Konstantinos Koutsoukos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CF91-A6D1-4854-944D-04711E0C415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665D28-62A1-480A-890E-1D22328F7F4E}" type="datetimeFigureOut">
              <a:rPr lang="nl-BE"/>
              <a:pPr>
                <a:defRPr/>
              </a:pPr>
              <a:t>24/05/2015</a:t>
            </a:fld>
            <a:endParaRPr lang="nl-B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D0D4-4E5A-4473-822E-60685FE26318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6973-5ECB-45FA-A2F2-A47A3FAE6107}" type="datetimeFigureOut">
              <a:rPr lang="nl-BE"/>
              <a:pPr>
                <a:defRPr/>
              </a:pPr>
              <a:t>24/05/2015</a:t>
            </a:fld>
            <a:r>
              <a:rPr lang="nl-BE"/>
              <a:t>HELLASTRON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Konstantinos Koutsoukos</a:t>
            </a: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DAD1-677B-4C83-ADB6-26F125B86728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038600" cy="2109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4038600" cy="2109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14788"/>
            <a:ext cx="4038600" cy="211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14788"/>
            <a:ext cx="4038600" cy="211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4D57-B3F4-4403-862E-B293FDBC7C08}" type="datetimeFigureOut">
              <a:rPr lang="nl-BE"/>
              <a:pPr>
                <a:defRPr/>
              </a:pPr>
              <a:t>24/05/2015</a:t>
            </a:fld>
            <a:r>
              <a:rPr lang="nl-BE"/>
              <a:t>HELLASTRON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Konstantinos Koutsoukos</a:t>
            </a: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68B9-2FE8-4D60-88CD-957207199341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520C-A161-4D85-828F-F861218C2312}" type="datetimeFigureOut">
              <a:rPr lang="nl-BE"/>
              <a:pPr>
                <a:defRPr/>
              </a:pPr>
              <a:t>24/05/2015</a:t>
            </a:fld>
            <a:r>
              <a:rPr lang="nl-BE"/>
              <a:t>HELLASTRON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Konstantinos Koutsoukos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C54C0-9A84-4162-9FBB-CABFC2F4C7D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7C9F30-811F-426C-9C24-88061C3BFC69}" type="datetimeFigureOut">
              <a:rPr lang="nl-BE"/>
              <a:pPr>
                <a:defRPr/>
              </a:pPr>
              <a:t>24/05/2015</a:t>
            </a:fld>
            <a:endParaRPr lang="nl-B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8999-0EE6-40F9-9CD6-927319C5C83C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1D26-66D0-465B-9020-B9802E32E3AE}" type="datetimeFigureOut">
              <a:rPr lang="nl-BE"/>
              <a:pPr>
                <a:defRPr/>
              </a:pPr>
              <a:t>24/05/2015</a:t>
            </a:fld>
            <a:r>
              <a:rPr lang="nl-BE"/>
              <a:t>HELLASTRON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Konstantinos Koutsoukos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4383-DC8D-4153-8F3F-B87479BCA12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B113-FE84-4CD1-90BD-BD42E999E065}" type="datetimeFigureOut">
              <a:rPr lang="nl-BE"/>
              <a:pPr>
                <a:defRPr/>
              </a:pPr>
              <a:t>24/05/2015</a:t>
            </a:fld>
            <a:r>
              <a:rPr lang="nl-BE"/>
              <a:t>HELLASTRON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Konstantinos Koutsoukos</a:t>
            </a: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281F-3D7E-4232-8B77-E77FCE8F867A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BEDA-64EF-46F7-9D92-EF3F70800C4B}" type="datetimeFigureOut">
              <a:rPr lang="nl-BE"/>
              <a:pPr>
                <a:defRPr/>
              </a:pPr>
              <a:t>24/05/2015</a:t>
            </a:fld>
            <a:r>
              <a:rPr lang="nl-BE"/>
              <a:t>HELLASTRON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Konstantinos Koutsoukos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9748-5950-4EAE-BFF8-B4AAF373A8F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AD07DE-1579-43A1-A1F4-DC54F4DCDAD1}" type="datetimeFigureOut">
              <a:rPr lang="nl-BE"/>
              <a:pPr>
                <a:defRPr/>
              </a:pPr>
              <a:t>24/05/2015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F5D7-8ECC-432F-89F1-DC85CABC02B2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F5F63C-84C1-440E-A058-231A51792F14}" type="datetimeFigureOut">
              <a:rPr lang="nl-BE"/>
              <a:pPr>
                <a:defRPr/>
              </a:pPr>
              <a:t>24/05/2015</a:t>
            </a:fld>
            <a:endParaRPr lang="nl-BE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81DC9-33F9-4410-93A1-F74AD3EE2DB2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B2A7B3-19C1-48C3-8F0E-7E17E2CEE90F}" type="datetimeFigureOut">
              <a:rPr lang="nl-BE"/>
              <a:pPr>
                <a:defRPr/>
              </a:pPr>
              <a:t>24/05/2015</a:t>
            </a:fld>
            <a:endParaRPr lang="nl-BE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8209-FFAD-4B85-A239-7959AFC57C99}" type="slidenum">
              <a:rPr lang="nl-BE"/>
              <a:pPr>
                <a:defRPr/>
              </a:pPr>
              <a:t>‹#›</a:t>
            </a:fld>
            <a:endParaRPr lang="nl-BE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21AEEC1-3FDE-4AAA-9FD8-DF3EA289F4E6}" type="datetimeFigureOut">
              <a:rPr lang="nl-BE"/>
              <a:pPr>
                <a:defRPr/>
              </a:pPr>
              <a:t>24/05/2015</a:t>
            </a:fld>
            <a:r>
              <a:rPr lang="nl-BE"/>
              <a:t>HELLASTRON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Konstantinos Koutsoukos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D2974A7-DC88-40C2-803D-E2AD99AC8A0D}" type="slidenum">
              <a:rPr lang="nl-BE"/>
              <a:pPr>
                <a:defRPr/>
              </a:pPr>
              <a:t>‹#›</a:t>
            </a:fld>
            <a:endParaRPr lang="nl-BE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ITS developments in Greece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2" r:id="rId4"/>
    <p:sldLayoutId id="2147483671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  <p:sldLayoutId id="2147483668" r:id="rId12"/>
    <p:sldLayoutId id="214748366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8.png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12" Type="http://schemas.openxmlformats.org/officeDocument/2006/relationships/image" Target="../media/image7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emf"/><Relationship Id="rId4" Type="http://schemas.openxmlformats.org/officeDocument/2006/relationships/image" Target="../media/image25.wmf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.jpeg"/><Relationship Id="rId7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8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gr/url?sa=i&amp;rct=j&amp;q=&amp;esrc=s&amp;source=images&amp;cd=&amp;cad=rja&amp;uact=8&amp;ved=0CAcQjRw&amp;url=http://www.gefyra.gr/&amp;ei=ed1AVcG7M4XhaI6FgLAH&amp;bvm=bv.91665533,d.d24&amp;psig=AFQjCNFAFm4MKke7hv-8JNSs8zJUJ8geUQ&amp;ust=1430400751585180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BE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15363" name="Picture 2" descr="C:\Users\r.conti\Desktop\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6350"/>
            <a:ext cx="9185276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925" y="3419475"/>
            <a:ext cx="6197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kern="0" cap="all" dirty="0">
                <a:solidFill>
                  <a:srgbClr val="00508A"/>
                </a:solidFill>
                <a:latin typeface="Arial"/>
                <a:cs typeface="Arial"/>
              </a:rPr>
              <a:t>43</a:t>
            </a:r>
            <a:r>
              <a:rPr lang="en-US" i="1" kern="0" cap="all" baseline="30000" dirty="0">
                <a:solidFill>
                  <a:srgbClr val="00508A"/>
                </a:solidFill>
                <a:latin typeface="+mn-lt"/>
              </a:rPr>
              <a:t>rd</a:t>
            </a:r>
            <a:r>
              <a:rPr lang="en-US" b="1" i="1" kern="0" cap="all" dirty="0">
                <a:solidFill>
                  <a:srgbClr val="00508A"/>
                </a:solidFill>
                <a:latin typeface="Arial"/>
                <a:cs typeface="Arial"/>
              </a:rPr>
              <a:t> ASECAP Study &amp; Information Days 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68263" y="3863975"/>
            <a:ext cx="7240587" cy="860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kern="0" dirty="0">
                <a:solidFill>
                  <a:prstClr val="white"/>
                </a:solidFill>
                <a:latin typeface="Arial"/>
                <a:cs typeface="Arial"/>
              </a:rPr>
              <a:t>A Multimodal, Smart and Safe European Transport System: The Key Role of Motorways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07950" y="48514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cs typeface="Arial" charset="0"/>
              </a:rPr>
              <a:t>Epic Sana Hotel</a:t>
            </a:r>
          </a:p>
          <a:p>
            <a:r>
              <a:rPr lang="en-US" sz="1400" i="1">
                <a:solidFill>
                  <a:srgbClr val="FFFFFF"/>
                </a:solidFill>
                <a:cs typeface="Arial" charset="0"/>
              </a:rPr>
              <a:t>27-29 May 2015</a:t>
            </a:r>
          </a:p>
        </p:txBody>
      </p: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5863" y="5445125"/>
            <a:ext cx="545465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175500" y="5062538"/>
            <a:ext cx="2076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FFFFFF"/>
                </a:solidFill>
                <a:cs typeface="Arial" charset="0"/>
              </a:rPr>
              <a:t>www.asecapdays.com</a:t>
            </a:r>
            <a:endParaRPr lang="en-US" sz="1600" b="1" i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369" name="Image 9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-15875"/>
            <a:ext cx="9185276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Imag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144463"/>
            <a:ext cx="12954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2452688" y="193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1747" name="Rectangle 3"/>
          <p:cNvSpPr>
            <a:spLocks noGrp="1"/>
          </p:cNvSpPr>
          <p:nvPr>
            <p:ph type="title" sz="quarter"/>
          </p:nvPr>
        </p:nvSpPr>
        <p:spPr bwMode="auto">
          <a:xfrm>
            <a:off x="539750" y="836613"/>
            <a:ext cx="8080375" cy="617537"/>
          </a:xfrm>
        </p:spPr>
        <p:txBody>
          <a:bodyPr/>
          <a:lstStyle/>
          <a:p>
            <a:r>
              <a:rPr lang="en-US" sz="2200" b="1" cap="none" smtClean="0">
                <a:solidFill>
                  <a:srgbClr val="3333CC"/>
                </a:solidFill>
                <a:latin typeface="Tahoma" pitchFamily="34" charset="0"/>
              </a:rPr>
              <a:t>Efficient operation in all tollways</a:t>
            </a:r>
            <a:r>
              <a:rPr lang="en-US" sz="2200" cap="none" smtClean="0">
                <a:solidFill>
                  <a:srgbClr val="CC660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4288" y="1992313"/>
            <a:ext cx="1360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3032125" y="1609725"/>
            <a:ext cx="2541588" cy="3186113"/>
            <a:chOff x="1910" y="1014"/>
            <a:chExt cx="1601" cy="2007"/>
          </a:xfrm>
        </p:grpSpPr>
        <p:pic>
          <p:nvPicPr>
            <p:cNvPr id="24605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4" y="1014"/>
              <a:ext cx="1277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6" name="Picture 7" descr="j02909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10" y="1750"/>
              <a:ext cx="1206" cy="10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4607" name="Rectangle 8"/>
            <p:cNvSpPr>
              <a:spLocks noChangeArrowheads="1"/>
            </p:cNvSpPr>
            <p:nvPr/>
          </p:nvSpPr>
          <p:spPr bwMode="auto">
            <a:xfrm>
              <a:off x="1910" y="2694"/>
              <a:ext cx="96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CC6600"/>
                  </a:solidFill>
                  <a:latin typeface="Tahoma" pitchFamily="34" charset="0"/>
                </a:rPr>
                <a:t>TMC</a:t>
              </a:r>
            </a:p>
          </p:txBody>
        </p:sp>
      </p:grp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6100763" y="1749425"/>
            <a:ext cx="2649537" cy="2120900"/>
            <a:chOff x="3843" y="1102"/>
            <a:chExt cx="1669" cy="1336"/>
          </a:xfrm>
        </p:grpSpPr>
        <p:grpSp>
          <p:nvGrpSpPr>
            <p:cNvPr id="24601" name="Group 10"/>
            <p:cNvGrpSpPr>
              <a:grpSpLocks/>
            </p:cNvGrpSpPr>
            <p:nvPr/>
          </p:nvGrpSpPr>
          <p:grpSpPr bwMode="auto">
            <a:xfrm>
              <a:off x="3843" y="1102"/>
              <a:ext cx="965" cy="742"/>
              <a:chOff x="3843" y="1102"/>
              <a:chExt cx="981" cy="742"/>
            </a:xfrm>
          </p:grpSpPr>
          <p:pic>
            <p:nvPicPr>
              <p:cNvPr id="24603" name="Picture 11" descr="j029559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68" y="1102"/>
                <a:ext cx="856" cy="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04" name="Picture 12" descr="j0296102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843" y="1627"/>
                <a:ext cx="396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24602" name="Rectangle 13"/>
            <p:cNvSpPr>
              <a:spLocks noChangeArrowheads="1"/>
            </p:cNvSpPr>
            <p:nvPr/>
          </p:nvSpPr>
          <p:spPr bwMode="auto">
            <a:xfrm>
              <a:off x="4105" y="1842"/>
              <a:ext cx="1407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CC6600"/>
                  </a:solidFill>
                  <a:latin typeface="Tahoma" pitchFamily="34" charset="0"/>
                </a:rPr>
                <a:t>Emergency crews</a:t>
              </a:r>
            </a:p>
          </p:txBody>
        </p:sp>
      </p:grpSp>
      <p:grpSp>
        <p:nvGrpSpPr>
          <p:cNvPr id="31758" name="Group 14"/>
          <p:cNvGrpSpPr>
            <a:grpSpLocks/>
          </p:cNvGrpSpPr>
          <p:nvPr/>
        </p:nvGrpSpPr>
        <p:grpSpPr bwMode="auto">
          <a:xfrm>
            <a:off x="6699250" y="3652838"/>
            <a:ext cx="2295525" cy="1709737"/>
            <a:chOff x="4220" y="2301"/>
            <a:chExt cx="1446" cy="1077"/>
          </a:xfrm>
        </p:grpSpPr>
        <p:pic>
          <p:nvPicPr>
            <p:cNvPr id="24599" name="Picture 15" descr="j0188347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20" y="2301"/>
              <a:ext cx="1122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0" name="Rectangle 16"/>
            <p:cNvSpPr>
              <a:spLocks noChangeArrowheads="1"/>
            </p:cNvSpPr>
            <p:nvPr/>
          </p:nvSpPr>
          <p:spPr bwMode="auto">
            <a:xfrm>
              <a:off x="4425" y="3051"/>
              <a:ext cx="1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CC6600"/>
                  </a:solidFill>
                  <a:latin typeface="Tahoma" pitchFamily="34" charset="0"/>
                </a:rPr>
                <a:t>Police</a:t>
              </a:r>
            </a:p>
          </p:txBody>
        </p:sp>
      </p:grpSp>
      <p:grpSp>
        <p:nvGrpSpPr>
          <p:cNvPr id="31761" name="Group 17"/>
          <p:cNvGrpSpPr>
            <a:grpSpLocks/>
          </p:cNvGrpSpPr>
          <p:nvPr/>
        </p:nvGrpSpPr>
        <p:grpSpPr bwMode="auto">
          <a:xfrm>
            <a:off x="4500563" y="4633913"/>
            <a:ext cx="2278062" cy="1619250"/>
            <a:chOff x="2835" y="2919"/>
            <a:chExt cx="1435" cy="1020"/>
          </a:xfrm>
        </p:grpSpPr>
        <p:pic>
          <p:nvPicPr>
            <p:cNvPr id="24597" name="Picture 18" descr="j0296178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35" y="2919"/>
              <a:ext cx="1435" cy="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8" name="Rectangle 19"/>
            <p:cNvSpPr>
              <a:spLocks noChangeArrowheads="1"/>
            </p:cNvSpPr>
            <p:nvPr/>
          </p:nvSpPr>
          <p:spPr bwMode="auto">
            <a:xfrm>
              <a:off x="2925" y="3612"/>
              <a:ext cx="119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CC6600"/>
                  </a:solidFill>
                  <a:latin typeface="Tahoma" pitchFamily="34" charset="0"/>
                </a:rPr>
                <a:t>Fire Dept.</a:t>
              </a:r>
            </a:p>
          </p:txBody>
        </p:sp>
      </p:grpSp>
      <p:grpSp>
        <p:nvGrpSpPr>
          <p:cNvPr id="31764" name="Group 20"/>
          <p:cNvGrpSpPr>
            <a:grpSpLocks/>
          </p:cNvGrpSpPr>
          <p:nvPr/>
        </p:nvGrpSpPr>
        <p:grpSpPr bwMode="auto">
          <a:xfrm>
            <a:off x="1431925" y="4787900"/>
            <a:ext cx="2132013" cy="1479550"/>
            <a:chOff x="902" y="3016"/>
            <a:chExt cx="1343" cy="932"/>
          </a:xfrm>
        </p:grpSpPr>
        <p:pic>
          <p:nvPicPr>
            <p:cNvPr id="24595" name="Picture 21" descr="ambu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88" y="3016"/>
              <a:ext cx="922" cy="6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4596" name="Rectangle 22"/>
            <p:cNvSpPr>
              <a:spLocks noChangeArrowheads="1"/>
            </p:cNvSpPr>
            <p:nvPr/>
          </p:nvSpPr>
          <p:spPr bwMode="auto">
            <a:xfrm>
              <a:off x="902" y="3621"/>
              <a:ext cx="134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CC6600"/>
                  </a:solidFill>
                  <a:latin typeface="Tahoma" pitchFamily="34" charset="0"/>
                </a:rPr>
                <a:t>Ambulance</a:t>
              </a:r>
            </a:p>
          </p:txBody>
        </p:sp>
      </p:grpSp>
      <p:grpSp>
        <p:nvGrpSpPr>
          <p:cNvPr id="31767" name="Group 23"/>
          <p:cNvGrpSpPr>
            <a:grpSpLocks/>
          </p:cNvGrpSpPr>
          <p:nvPr/>
        </p:nvGrpSpPr>
        <p:grpSpPr bwMode="auto">
          <a:xfrm>
            <a:off x="0" y="2852738"/>
            <a:ext cx="2324100" cy="2171700"/>
            <a:chOff x="0" y="1842"/>
            <a:chExt cx="1464" cy="1368"/>
          </a:xfrm>
        </p:grpSpPr>
        <p:pic>
          <p:nvPicPr>
            <p:cNvPr id="24593" name="Picture 2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1842"/>
              <a:ext cx="1087" cy="6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4594" name="Rectangle 25"/>
            <p:cNvSpPr>
              <a:spLocks noChangeArrowheads="1"/>
            </p:cNvSpPr>
            <p:nvPr/>
          </p:nvSpPr>
          <p:spPr bwMode="auto">
            <a:xfrm>
              <a:off x="0" y="2614"/>
              <a:ext cx="1464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CC6600"/>
                  </a:solidFill>
                  <a:latin typeface="Tahoma" pitchFamily="34" charset="0"/>
                </a:rPr>
                <a:t>Highway assistance</a:t>
              </a:r>
            </a:p>
          </p:txBody>
        </p:sp>
      </p:grpSp>
      <p:grpSp>
        <p:nvGrpSpPr>
          <p:cNvPr id="31770" name="Group 26"/>
          <p:cNvGrpSpPr>
            <a:grpSpLocks/>
          </p:cNvGrpSpPr>
          <p:nvPr/>
        </p:nvGrpSpPr>
        <p:grpSpPr bwMode="auto">
          <a:xfrm>
            <a:off x="898525" y="1866900"/>
            <a:ext cx="2593975" cy="1073150"/>
            <a:chOff x="566" y="1176"/>
            <a:chExt cx="1634" cy="676"/>
          </a:xfrm>
        </p:grpSpPr>
        <p:pic>
          <p:nvPicPr>
            <p:cNvPr id="24591" name="Picture 27" descr="j0295597[1]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66" y="1176"/>
              <a:ext cx="66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2" name="Text Box 28"/>
            <p:cNvSpPr txBox="1">
              <a:spLocks noChangeArrowheads="1"/>
            </p:cNvSpPr>
            <p:nvPr/>
          </p:nvSpPr>
          <p:spPr bwMode="auto">
            <a:xfrm>
              <a:off x="1066" y="1525"/>
              <a:ext cx="11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C6600"/>
                  </a:solidFill>
                  <a:latin typeface="Tahoma" pitchFamily="34" charset="0"/>
                </a:rPr>
                <a:t>Weather</a:t>
              </a:r>
              <a:endParaRPr lang="el-GR" sz="2800">
                <a:solidFill>
                  <a:srgbClr val="CC6600"/>
                </a:solidFill>
                <a:latin typeface="Tahoma" pitchFamily="34" charset="0"/>
              </a:endParaRPr>
            </a:p>
          </p:txBody>
        </p:sp>
      </p:grpSp>
      <p:pic>
        <p:nvPicPr>
          <p:cNvPr id="24587" name="Image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96188" y="404813"/>
            <a:ext cx="112236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8" name="Group 8"/>
          <p:cNvGrpSpPr>
            <a:grpSpLocks/>
          </p:cNvGrpSpPr>
          <p:nvPr/>
        </p:nvGrpSpPr>
        <p:grpSpPr bwMode="auto">
          <a:xfrm>
            <a:off x="3203575" y="6308725"/>
            <a:ext cx="4198938" cy="365125"/>
            <a:chOff x="1837" y="3929"/>
            <a:chExt cx="2645" cy="230"/>
          </a:xfrm>
        </p:grpSpPr>
        <p:sp>
          <p:nvSpPr>
            <p:cNvPr id="24589" name="Footer Placeholder 4"/>
            <p:cNvSpPr>
              <a:spLocks/>
            </p:cNvSpPr>
            <p:nvPr/>
          </p:nvSpPr>
          <p:spPr bwMode="auto">
            <a:xfrm>
              <a:off x="1837" y="3929"/>
              <a:ext cx="23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  <a:latin typeface="Century Gothic" pitchFamily="34" charset="0"/>
                </a:rPr>
                <a:t>Konstantinos Koutsoukos </a:t>
              </a:r>
              <a:endParaRPr lang="el-GR" sz="1200" b="1">
                <a:solidFill>
                  <a:srgbClr val="3333CC"/>
                </a:solidFill>
                <a:latin typeface="Century Gothic" pitchFamily="34" charset="0"/>
              </a:endParaRPr>
            </a:p>
          </p:txBody>
        </p:sp>
        <p:pic>
          <p:nvPicPr>
            <p:cNvPr id="24590" name="Picture 3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51" y="3929"/>
              <a:ext cx="8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ipc pp 1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2100" y="333375"/>
            <a:ext cx="8915400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0050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kern="0" cap="small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25604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73025"/>
            <a:ext cx="11223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3203575" y="6308725"/>
            <a:ext cx="4198938" cy="365125"/>
            <a:chOff x="1837" y="3929"/>
            <a:chExt cx="2645" cy="230"/>
          </a:xfrm>
        </p:grpSpPr>
        <p:sp>
          <p:nvSpPr>
            <p:cNvPr id="25612" name="Footer Placeholder 4"/>
            <p:cNvSpPr>
              <a:spLocks/>
            </p:cNvSpPr>
            <p:nvPr/>
          </p:nvSpPr>
          <p:spPr bwMode="auto">
            <a:xfrm>
              <a:off x="1837" y="3929"/>
              <a:ext cx="23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  <a:latin typeface="Century Gothic" pitchFamily="34" charset="0"/>
                </a:rPr>
                <a:t>Konstantinos Koutsoukos </a:t>
              </a:r>
              <a:endParaRPr lang="el-GR" sz="1200" b="1">
                <a:solidFill>
                  <a:srgbClr val="3333CC"/>
                </a:solidFill>
                <a:latin typeface="Century Gothic" pitchFamily="34" charset="0"/>
              </a:endParaRPr>
            </a:p>
          </p:txBody>
        </p:sp>
        <p:pic>
          <p:nvPicPr>
            <p:cNvPr id="25613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1" y="3929"/>
              <a:ext cx="8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7" name="Picture 18" descr="SOS_10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860800"/>
            <a:ext cx="270033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0825" y="1341438"/>
            <a:ext cx="8686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3333CC"/>
                </a:solidFill>
              </a:rPr>
              <a:t>Similar procedures for traffic management and toll operations along Greek tollways – different </a:t>
            </a:r>
            <a:r>
              <a:rPr lang="en-US" sz="2400" b="1">
                <a:solidFill>
                  <a:srgbClr val="3333CC"/>
                </a:solidFill>
              </a:rPr>
              <a:t>“</a:t>
            </a:r>
            <a:r>
              <a:rPr lang="fr-FR" sz="2400" b="1">
                <a:solidFill>
                  <a:srgbClr val="3333CC"/>
                </a:solidFill>
              </a:rPr>
              <a:t>tools</a:t>
            </a:r>
            <a:r>
              <a:rPr lang="en-US" sz="2400" b="1">
                <a:solidFill>
                  <a:srgbClr val="3333CC"/>
                </a:solidFill>
              </a:rPr>
              <a:t>”</a:t>
            </a:r>
            <a:r>
              <a:rPr lang="fr-FR" sz="2800" b="1">
                <a:solidFill>
                  <a:srgbClr val="3333CC"/>
                </a:solidFill>
              </a:rPr>
              <a:t> </a:t>
            </a:r>
            <a:endParaRPr lang="en-US" b="1">
              <a:solidFill>
                <a:srgbClr val="3333CC"/>
              </a:solidFill>
            </a:endParaRPr>
          </a:p>
          <a:p>
            <a:pPr algn="ctr"/>
            <a:r>
              <a:rPr lang="en-US" b="1">
                <a:solidFill>
                  <a:srgbClr val="3333CC"/>
                </a:solidFill>
              </a:rPr>
              <a:t> </a:t>
            </a:r>
            <a:endParaRPr lang="el-GR" b="1">
              <a:solidFill>
                <a:srgbClr val="3333CC"/>
              </a:solidFill>
            </a:endParaRPr>
          </a:p>
        </p:txBody>
      </p:sp>
      <p:pic>
        <p:nvPicPr>
          <p:cNvPr id="25609" name="Picture 22" descr="attiki-odos-emergency_v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2492375"/>
            <a:ext cx="28686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3" descr="olympia_emergency_1_v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365625"/>
            <a:ext cx="3503613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Box 4"/>
          <p:cNvSpPr txBox="1">
            <a:spLocks noChangeArrowheads="1"/>
          </p:cNvSpPr>
          <p:nvPr/>
        </p:nvSpPr>
        <p:spPr bwMode="auto">
          <a:xfrm>
            <a:off x="6300788" y="2565400"/>
            <a:ext cx="25923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3333CC"/>
                </a:solidFill>
              </a:rPr>
              <a:t>One emergency number for all higways</a:t>
            </a:r>
            <a:r>
              <a:rPr lang="en-US" b="1">
                <a:solidFill>
                  <a:srgbClr val="3333CC"/>
                </a:solidFill>
              </a:rPr>
              <a:t> </a:t>
            </a:r>
            <a:endParaRPr lang="el-GR" b="1">
              <a:solidFill>
                <a:srgbClr val="3333CC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333375"/>
            <a:ext cx="78120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100" b="1">
                <a:solidFill>
                  <a:srgbClr val="3333CC"/>
                </a:solidFill>
                <a:latin typeface="Book Antiqua" pitchFamily="18" charset="0"/>
              </a:rPr>
              <a:t>Deployment of ITS applications in Greece</a:t>
            </a:r>
            <a:endParaRPr lang="el-GR" sz="3100" b="1">
              <a:solidFill>
                <a:srgbClr val="3333C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ipc pp 1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2100" y="333375"/>
            <a:ext cx="8915400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0050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kern="0" cap="small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26628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73025"/>
            <a:ext cx="11223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9" name="Group 8"/>
          <p:cNvGrpSpPr>
            <a:grpSpLocks/>
          </p:cNvGrpSpPr>
          <p:nvPr/>
        </p:nvGrpSpPr>
        <p:grpSpPr bwMode="auto">
          <a:xfrm>
            <a:off x="3203575" y="6308725"/>
            <a:ext cx="4198938" cy="365125"/>
            <a:chOff x="1837" y="3929"/>
            <a:chExt cx="2645" cy="230"/>
          </a:xfrm>
        </p:grpSpPr>
        <p:sp>
          <p:nvSpPr>
            <p:cNvPr id="26641" name="Footer Placeholder 4"/>
            <p:cNvSpPr>
              <a:spLocks/>
            </p:cNvSpPr>
            <p:nvPr/>
          </p:nvSpPr>
          <p:spPr bwMode="auto">
            <a:xfrm>
              <a:off x="1837" y="3929"/>
              <a:ext cx="23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  <a:latin typeface="Century Gothic" pitchFamily="34" charset="0"/>
                </a:rPr>
                <a:t>Konstantinos Koutsoukos </a:t>
              </a:r>
              <a:endParaRPr lang="el-GR" sz="1200" b="1">
                <a:solidFill>
                  <a:srgbClr val="3333CC"/>
                </a:solidFill>
                <a:latin typeface="Century Gothic" pitchFamily="34" charset="0"/>
              </a:endParaRPr>
            </a:p>
          </p:txBody>
        </p:sp>
        <p:pic>
          <p:nvPicPr>
            <p:cNvPr id="26642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1" y="3929"/>
              <a:ext cx="8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250825" y="1412875"/>
            <a:ext cx="8686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3333CC"/>
                </a:solidFill>
              </a:rPr>
              <a:t>Similar procedures for traffic management and toll operations along Greek tollways – different </a:t>
            </a:r>
            <a:r>
              <a:rPr lang="en-US" sz="2400" b="1">
                <a:solidFill>
                  <a:srgbClr val="3333CC"/>
                </a:solidFill>
              </a:rPr>
              <a:t>“</a:t>
            </a:r>
            <a:r>
              <a:rPr lang="fr-FR" sz="2400" b="1">
                <a:solidFill>
                  <a:srgbClr val="3333CC"/>
                </a:solidFill>
              </a:rPr>
              <a:t>tools</a:t>
            </a:r>
            <a:r>
              <a:rPr lang="en-US" sz="2400" b="1">
                <a:solidFill>
                  <a:srgbClr val="3333CC"/>
                </a:solidFill>
              </a:rPr>
              <a:t>”</a:t>
            </a:r>
            <a:r>
              <a:rPr lang="fr-FR" sz="2800" b="1">
                <a:solidFill>
                  <a:srgbClr val="3333CC"/>
                </a:solidFill>
              </a:rPr>
              <a:t> </a:t>
            </a:r>
            <a:endParaRPr lang="en-US" b="1">
              <a:solidFill>
                <a:srgbClr val="3333CC"/>
              </a:solidFill>
            </a:endParaRPr>
          </a:p>
          <a:p>
            <a:pPr algn="ctr"/>
            <a:r>
              <a:rPr lang="en-US" b="1">
                <a:solidFill>
                  <a:srgbClr val="3333CC"/>
                </a:solidFill>
              </a:rPr>
              <a:t> </a:t>
            </a:r>
            <a:endParaRPr lang="el-GR" b="1">
              <a:solidFill>
                <a:srgbClr val="3333CC"/>
              </a:solidFill>
            </a:endParaRPr>
          </a:p>
        </p:txBody>
      </p:sp>
      <p:sp>
        <p:nvSpPr>
          <p:cNvPr id="26631" name="Content Placeholder 2"/>
          <p:cNvSpPr txBox="1">
            <a:spLocks/>
          </p:cNvSpPr>
          <p:nvPr/>
        </p:nvSpPr>
        <p:spPr bwMode="auto">
          <a:xfrm>
            <a:off x="684213" y="2060575"/>
            <a:ext cx="60833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	</a:t>
            </a:r>
            <a:r>
              <a:rPr lang="en-US" sz="2000">
                <a:latin typeface="Calibri" pitchFamily="34" charset="0"/>
              </a:rPr>
              <a:t>7 Tag Issuers - all CEN/TC278 A1 Compliant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sz="2000" b="1">
                <a:solidFill>
                  <a:srgbClr val="3333CC"/>
                </a:solidFill>
              </a:rPr>
              <a:t>Attiki Odos- e-Pass 2002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sz="2000" b="1">
                <a:solidFill>
                  <a:srgbClr val="3333CC"/>
                </a:solidFill>
              </a:rPr>
              <a:t>Gefyra e-Pass 2005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sz="2000" b="1">
                <a:solidFill>
                  <a:srgbClr val="3333CC"/>
                </a:solidFill>
              </a:rPr>
              <a:t>Egnatia – Pass 2015 (currently E-card)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sz="2000" b="1">
                <a:solidFill>
                  <a:srgbClr val="3333CC"/>
                </a:solidFill>
              </a:rPr>
              <a:t>Aegean Motorway– e-Way 2009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sz="2000" b="1">
                <a:solidFill>
                  <a:srgbClr val="3333CC"/>
                </a:solidFill>
              </a:rPr>
              <a:t>Olympia Odos – Olympia Pass 2009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sz="2000" b="1">
                <a:solidFill>
                  <a:srgbClr val="3333CC"/>
                </a:solidFill>
              </a:rPr>
              <a:t>Nea Odos – Fast Pass 2012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sz="2000" b="1">
                <a:solidFill>
                  <a:srgbClr val="3333CC"/>
                </a:solidFill>
              </a:rPr>
              <a:t>Kentriki odos – K pass 2015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l-GR" sz="2000" b="1">
              <a:solidFill>
                <a:srgbClr val="3333CC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l-GR" sz="2400">
              <a:latin typeface="Calibri" pitchFamily="34" charset="0"/>
            </a:endParaRPr>
          </a:p>
        </p:txBody>
      </p:sp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492375"/>
            <a:ext cx="719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4724400"/>
            <a:ext cx="6842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5157788"/>
            <a:ext cx="6842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4149725"/>
            <a:ext cx="6969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3068638"/>
            <a:ext cx="72072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8" descr="egnatia pas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1863" y="3644900"/>
            <a:ext cx="7207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62131" y="3697948"/>
            <a:ext cx="632807" cy="400213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6639" name="Rectangle 19"/>
          <p:cNvSpPr>
            <a:spLocks noChangeArrowheads="1"/>
          </p:cNvSpPr>
          <p:nvPr/>
        </p:nvSpPr>
        <p:spPr bwMode="auto">
          <a:xfrm>
            <a:off x="0" y="333375"/>
            <a:ext cx="78120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100" b="1">
                <a:solidFill>
                  <a:srgbClr val="3333CC"/>
                </a:solidFill>
                <a:latin typeface="Book Antiqua" pitchFamily="18" charset="0"/>
              </a:rPr>
              <a:t>Deployment of ITS applications in Greece</a:t>
            </a:r>
            <a:endParaRPr lang="el-GR" sz="3100" b="1">
              <a:solidFill>
                <a:srgbClr val="3333CC"/>
              </a:solidFill>
              <a:latin typeface="Book Antiqua" pitchFamily="18" charset="0"/>
            </a:endParaRPr>
          </a:p>
        </p:txBody>
      </p:sp>
      <p:pic>
        <p:nvPicPr>
          <p:cNvPr id="2664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5661025"/>
            <a:ext cx="6842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ipc pp 1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2100" y="333375"/>
            <a:ext cx="8915400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0050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kern="0" cap="small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27652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73025"/>
            <a:ext cx="11223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3" name="Group 8"/>
          <p:cNvGrpSpPr>
            <a:grpSpLocks/>
          </p:cNvGrpSpPr>
          <p:nvPr/>
        </p:nvGrpSpPr>
        <p:grpSpPr bwMode="auto">
          <a:xfrm>
            <a:off x="3203575" y="6308725"/>
            <a:ext cx="4198938" cy="365125"/>
            <a:chOff x="1837" y="3929"/>
            <a:chExt cx="2645" cy="230"/>
          </a:xfrm>
        </p:grpSpPr>
        <p:sp>
          <p:nvSpPr>
            <p:cNvPr id="27659" name="Footer Placeholder 4"/>
            <p:cNvSpPr>
              <a:spLocks/>
            </p:cNvSpPr>
            <p:nvPr/>
          </p:nvSpPr>
          <p:spPr bwMode="auto">
            <a:xfrm>
              <a:off x="1837" y="3929"/>
              <a:ext cx="23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  <a:latin typeface="Century Gothic" pitchFamily="34" charset="0"/>
                </a:rPr>
                <a:t>Konstantinos Koutsoukos </a:t>
              </a:r>
              <a:endParaRPr lang="el-GR" sz="1200" b="1">
                <a:solidFill>
                  <a:srgbClr val="3333CC"/>
                </a:solidFill>
                <a:latin typeface="Century Gothic" pitchFamily="34" charset="0"/>
              </a:endParaRPr>
            </a:p>
          </p:txBody>
        </p:sp>
        <p:pic>
          <p:nvPicPr>
            <p:cNvPr id="27660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1" y="3929"/>
              <a:ext cx="8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5"/>
          <a:srcRect r="4523" b="7463"/>
          <a:stretch>
            <a:fillRect/>
          </a:stretch>
        </p:blipFill>
        <p:spPr bwMode="auto">
          <a:xfrm>
            <a:off x="4895850" y="1844675"/>
            <a:ext cx="42481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22"/>
          <p:cNvSpPr>
            <a:spLocks noChangeArrowheads="1"/>
          </p:cNvSpPr>
          <p:nvPr/>
        </p:nvSpPr>
        <p:spPr bwMode="auto">
          <a:xfrm>
            <a:off x="179388" y="1700213"/>
            <a:ext cx="4572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>
                <a:solidFill>
                  <a:srgbClr val="3333CC"/>
                </a:solidFill>
                <a:latin typeface="Book Antiqua" pitchFamily="18" charset="0"/>
              </a:rPr>
              <a:t>Interoperability </a:t>
            </a:r>
          </a:p>
          <a:p>
            <a:pPr marL="342900" indent="-342900"/>
            <a:r>
              <a:rPr lang="en-US" b="1">
                <a:solidFill>
                  <a:srgbClr val="3333CC"/>
                </a:solidFill>
                <a:latin typeface="Book Antiqua" pitchFamily="18" charset="0"/>
              </a:rPr>
              <a:t>“One contract – One Tag” principle</a:t>
            </a:r>
            <a:r>
              <a:rPr lang="en-US"/>
              <a:t> 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 b="1">
                <a:solidFill>
                  <a:srgbClr val="3333CC"/>
                </a:solidFill>
                <a:latin typeface="Book Antiqua" pitchFamily="18" charset="0"/>
              </a:rPr>
              <a:t>Currently peer to peer interoperability has achieved at a first level among five by Attiki Odos, Aegean   Motorway, Gefyra, Moreas and Olympia Odos (5 Toll Chargers- 4 Tag Issuers 651.3 km network in operation today (Urban/Inter-urban Motorways and The Rion-Antirrion Bridge). Over 500.000 tags combined customer base  </a:t>
            </a:r>
          </a:p>
        </p:txBody>
      </p:sp>
      <p:sp>
        <p:nvSpPr>
          <p:cNvPr id="27656" name="Rectangle 23"/>
          <p:cNvSpPr>
            <a:spLocks noChangeArrowheads="1"/>
          </p:cNvSpPr>
          <p:nvPr/>
        </p:nvSpPr>
        <p:spPr bwMode="auto">
          <a:xfrm>
            <a:off x="250825" y="544512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>
                <a:solidFill>
                  <a:srgbClr val="3333CC"/>
                </a:solidFill>
                <a:latin typeface="Book Antiqua" pitchFamily="18" charset="0"/>
              </a:rPr>
              <a:t>Next phase is to reach National interoperability, among all highways, including Nea odos, Kentriki odos and Egnatia odos </a:t>
            </a:r>
          </a:p>
        </p:txBody>
      </p:sp>
      <p:pic>
        <p:nvPicPr>
          <p:cNvPr id="27657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4941888"/>
            <a:ext cx="1001712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0" y="333375"/>
            <a:ext cx="78120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100" b="1">
                <a:solidFill>
                  <a:srgbClr val="3333CC"/>
                </a:solidFill>
                <a:latin typeface="Book Antiqua" pitchFamily="18" charset="0"/>
              </a:rPr>
              <a:t>Deployment of ITS applications in Greece</a:t>
            </a:r>
            <a:endParaRPr lang="el-GR" sz="3100" b="1">
              <a:solidFill>
                <a:srgbClr val="3333C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ipc pp 1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635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2100" y="333375"/>
            <a:ext cx="8915400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0050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kern="0" cap="small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28676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73025"/>
            <a:ext cx="11223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7" name="Group 8"/>
          <p:cNvGrpSpPr>
            <a:grpSpLocks/>
          </p:cNvGrpSpPr>
          <p:nvPr/>
        </p:nvGrpSpPr>
        <p:grpSpPr bwMode="auto">
          <a:xfrm>
            <a:off x="3203575" y="6308725"/>
            <a:ext cx="4198938" cy="365125"/>
            <a:chOff x="1837" y="3929"/>
            <a:chExt cx="2645" cy="230"/>
          </a:xfrm>
        </p:grpSpPr>
        <p:sp>
          <p:nvSpPr>
            <p:cNvPr id="28682" name="Footer Placeholder 4"/>
            <p:cNvSpPr>
              <a:spLocks/>
            </p:cNvSpPr>
            <p:nvPr/>
          </p:nvSpPr>
          <p:spPr bwMode="auto">
            <a:xfrm>
              <a:off x="1837" y="3929"/>
              <a:ext cx="23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  <a:latin typeface="Century Gothic" pitchFamily="34" charset="0"/>
                </a:rPr>
                <a:t>Konstantinos Koutsoukos </a:t>
              </a:r>
              <a:endParaRPr lang="el-GR" sz="1200" b="1">
                <a:solidFill>
                  <a:srgbClr val="3333CC"/>
                </a:solidFill>
                <a:latin typeface="Century Gothic" pitchFamily="34" charset="0"/>
              </a:endParaRPr>
            </a:p>
          </p:txBody>
        </p:sp>
        <p:pic>
          <p:nvPicPr>
            <p:cNvPr id="28683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1" y="3929"/>
              <a:ext cx="8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8" name="Titolo 1"/>
          <p:cNvSpPr>
            <a:spLocks/>
          </p:cNvSpPr>
          <p:nvPr/>
        </p:nvSpPr>
        <p:spPr bwMode="auto">
          <a:xfrm>
            <a:off x="0" y="4652963"/>
            <a:ext cx="91074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666750" indent="-666750">
              <a:buFontTx/>
              <a:buAutoNum type="arabicPeriod"/>
            </a:pPr>
            <a:r>
              <a:rPr lang="it-IT" sz="2200" b="1">
                <a:solidFill>
                  <a:srgbClr val="3333CC"/>
                </a:solidFill>
                <a:latin typeface="Book Antiqua" pitchFamily="18" charset="0"/>
              </a:rPr>
              <a:t>Easyway program, </a:t>
            </a:r>
            <a:r>
              <a:rPr lang="it-IT" sz="2200" b="1" i="1">
                <a:solidFill>
                  <a:srgbClr val="3333CC"/>
                </a:solidFill>
                <a:latin typeface="Book Antiqua" pitchFamily="18" charset="0"/>
              </a:rPr>
              <a:t>from the “deployment of systems” towards the “deployment of services” for European citizens (1995 – 2020).</a:t>
            </a:r>
            <a:r>
              <a:rPr lang="it-IT" sz="2200" b="1">
                <a:solidFill>
                  <a:srgbClr val="3333CC"/>
                </a:solidFill>
                <a:latin typeface="Book Antiqua" pitchFamily="18" charset="0"/>
              </a:rPr>
              <a:t>  </a:t>
            </a:r>
          </a:p>
          <a:p>
            <a:pPr marL="666750" indent="-666750">
              <a:buFontTx/>
              <a:buAutoNum type="arabicPeriod"/>
            </a:pPr>
            <a:r>
              <a:rPr lang="it-IT" sz="2200" b="1">
                <a:solidFill>
                  <a:srgbClr val="3333CC"/>
                </a:solidFill>
                <a:latin typeface="Book Antiqua" pitchFamily="18" charset="0"/>
              </a:rPr>
              <a:t>Greek National Highway Fund (TEO SA), participated from the beginning, in Easyway and Easyway II programms.</a:t>
            </a:r>
          </a:p>
          <a:p>
            <a:pPr marL="666750" indent="-666750">
              <a:buFontTx/>
              <a:buAutoNum type="arabicPeriod"/>
            </a:pPr>
            <a:r>
              <a:rPr lang="it-IT" sz="2200" b="1">
                <a:solidFill>
                  <a:srgbClr val="3333CC"/>
                </a:solidFill>
                <a:latin typeface="Book Antiqua" pitchFamily="18" charset="0"/>
              </a:rPr>
              <a:t>Egnatia odos SA participates in EIP, EIP+ and Crocodile since March 2014, under the supervision of the Ministry of Transport</a:t>
            </a:r>
          </a:p>
          <a:p>
            <a:pPr marL="666750" indent="-666750">
              <a:buFontTx/>
              <a:buAutoNum type="arabicPeriod"/>
            </a:pPr>
            <a:r>
              <a:rPr lang="it-IT" sz="2200" b="1">
                <a:solidFill>
                  <a:srgbClr val="3333CC"/>
                </a:solidFill>
                <a:latin typeface="Book Antiqua" pitchFamily="18" charset="0"/>
              </a:rPr>
              <a:t>Ministry of Transport will supervise-manage the european programs, starting in January 2016. </a:t>
            </a:r>
          </a:p>
          <a:p>
            <a:pPr marL="666750" indent="-666750">
              <a:buFontTx/>
              <a:buAutoNum type="arabicPeriod"/>
            </a:pPr>
            <a:r>
              <a:rPr lang="it-IT" sz="2200" b="1">
                <a:solidFill>
                  <a:srgbClr val="3333CC"/>
                </a:solidFill>
                <a:latin typeface="Book Antiqua" pitchFamily="18" charset="0"/>
              </a:rPr>
              <a:t>Future involvement of HELLASTRON possible</a:t>
            </a:r>
            <a:r>
              <a:rPr lang="it-IT" sz="2400" b="1">
                <a:solidFill>
                  <a:srgbClr val="3333CC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8679" name="Titolo 1"/>
          <p:cNvSpPr>
            <a:spLocks/>
          </p:cNvSpPr>
          <p:nvPr/>
        </p:nvSpPr>
        <p:spPr bwMode="auto">
          <a:xfrm>
            <a:off x="0" y="1557338"/>
            <a:ext cx="91074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it-IT" sz="3200" b="1">
                <a:solidFill>
                  <a:srgbClr val="3333CC"/>
                </a:solidFill>
                <a:latin typeface="Book Antiqua" pitchFamily="18" charset="0"/>
              </a:rPr>
              <a:t>Greek involvement in European ITS programs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0" y="333375"/>
            <a:ext cx="78120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100" b="1">
                <a:solidFill>
                  <a:srgbClr val="3333CC"/>
                </a:solidFill>
                <a:latin typeface="Book Antiqua" pitchFamily="18" charset="0"/>
              </a:rPr>
              <a:t>Deployment of ITS applications in Greece</a:t>
            </a:r>
            <a:endParaRPr lang="el-GR" sz="3100" b="1">
              <a:solidFill>
                <a:srgbClr val="3333CC"/>
              </a:solidFill>
              <a:latin typeface="Book Antiqua" pitchFamily="18" charset="0"/>
            </a:endParaRPr>
          </a:p>
        </p:txBody>
      </p:sp>
      <p:sp>
        <p:nvSpPr>
          <p:cNvPr id="28681" name="Titolo 1"/>
          <p:cNvSpPr>
            <a:spLocks/>
          </p:cNvSpPr>
          <p:nvPr/>
        </p:nvSpPr>
        <p:spPr bwMode="auto">
          <a:xfrm>
            <a:off x="36513" y="2636838"/>
            <a:ext cx="91074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2400" b="1">
                <a:solidFill>
                  <a:srgbClr val="CC9900"/>
                </a:solidFill>
                <a:latin typeface="Book Antiqua" pitchFamily="18" charset="0"/>
              </a:rPr>
              <a:t>Greece has already set up the National strategic plan for ITS, for the next ten years. Thus fulfills the obligations from the 2010/40/EU ITS directive</a:t>
            </a:r>
            <a:r>
              <a:rPr lang="en-US" sz="2400" b="1">
                <a:solidFill>
                  <a:srgbClr val="3333CC"/>
                </a:solidFill>
                <a:latin typeface="Book Antiqua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ipc pp 1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35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2100" y="333375"/>
            <a:ext cx="8915400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0050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kern="0" cap="small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29700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73025"/>
            <a:ext cx="11223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1" name="Group 8"/>
          <p:cNvGrpSpPr>
            <a:grpSpLocks/>
          </p:cNvGrpSpPr>
          <p:nvPr/>
        </p:nvGrpSpPr>
        <p:grpSpPr bwMode="auto">
          <a:xfrm>
            <a:off x="3203575" y="6308725"/>
            <a:ext cx="4198938" cy="365125"/>
            <a:chOff x="1837" y="3929"/>
            <a:chExt cx="2645" cy="230"/>
          </a:xfrm>
        </p:grpSpPr>
        <p:sp>
          <p:nvSpPr>
            <p:cNvPr id="29705" name="Footer Placeholder 4"/>
            <p:cNvSpPr>
              <a:spLocks/>
            </p:cNvSpPr>
            <p:nvPr/>
          </p:nvSpPr>
          <p:spPr bwMode="auto">
            <a:xfrm>
              <a:off x="1837" y="3929"/>
              <a:ext cx="23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  <a:latin typeface="Century Gothic" pitchFamily="34" charset="0"/>
                </a:rPr>
                <a:t>Konstantinos Koutsoukos </a:t>
              </a:r>
              <a:endParaRPr lang="el-GR" sz="1200" b="1">
                <a:solidFill>
                  <a:srgbClr val="3333CC"/>
                </a:solidFill>
                <a:latin typeface="Century Gothic" pitchFamily="34" charset="0"/>
              </a:endParaRPr>
            </a:p>
          </p:txBody>
        </p:sp>
        <p:pic>
          <p:nvPicPr>
            <p:cNvPr id="29706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1" y="3929"/>
              <a:ext cx="8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2" name="Titolo 1"/>
          <p:cNvSpPr>
            <a:spLocks/>
          </p:cNvSpPr>
          <p:nvPr/>
        </p:nvSpPr>
        <p:spPr bwMode="auto">
          <a:xfrm>
            <a:off x="250825" y="4508500"/>
            <a:ext cx="91074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2400" b="1">
                <a:solidFill>
                  <a:srgbClr val="3333CC"/>
                </a:solidFill>
                <a:latin typeface="Book Antiqua" pitchFamily="18" charset="0"/>
              </a:rPr>
              <a:t>Both EIP and EIP+ are a key players in supporting future European ITS deployment plans. combining resources from different EU actors (MS/Beneficiaries, public and private road operators) in </a:t>
            </a:r>
            <a:r>
              <a:rPr lang="en-US" sz="2400" b="1">
                <a:solidFill>
                  <a:srgbClr val="CC9900"/>
                </a:solidFill>
                <a:latin typeface="Book Antiqua" pitchFamily="18" charset="0"/>
              </a:rPr>
              <a:t>a joint effort</a:t>
            </a:r>
            <a:r>
              <a:rPr lang="en-US" sz="2400" b="1">
                <a:solidFill>
                  <a:srgbClr val="3333CC"/>
                </a:solidFill>
                <a:latin typeface="Book Antiqua" pitchFamily="18" charset="0"/>
              </a:rPr>
              <a:t> to ensure the creation of a proper environment for harmonizing existing and future ITS services according to EU policies and objectives, as well as building upon the achievements of the EasyWay I and II project phases.</a:t>
            </a: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0" y="333375"/>
            <a:ext cx="78120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100" b="1">
                <a:solidFill>
                  <a:srgbClr val="3333CC"/>
                </a:solidFill>
                <a:latin typeface="Book Antiqua" pitchFamily="18" charset="0"/>
              </a:rPr>
              <a:t>Deployment of ITS applications in Greece</a:t>
            </a:r>
            <a:endParaRPr lang="el-GR" sz="3100" b="1">
              <a:solidFill>
                <a:srgbClr val="3333CC"/>
              </a:solidFill>
              <a:latin typeface="Book Antiqua" pitchFamily="18" charset="0"/>
            </a:endParaRPr>
          </a:p>
        </p:txBody>
      </p:sp>
      <p:sp>
        <p:nvSpPr>
          <p:cNvPr id="29704" name="Titolo 1"/>
          <p:cNvSpPr>
            <a:spLocks/>
          </p:cNvSpPr>
          <p:nvPr/>
        </p:nvSpPr>
        <p:spPr bwMode="auto">
          <a:xfrm>
            <a:off x="0" y="1557338"/>
            <a:ext cx="91074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it-IT" sz="2800" b="1">
                <a:solidFill>
                  <a:srgbClr val="3333CC"/>
                </a:solidFill>
                <a:latin typeface="Book Antiqua" pitchFamily="18" charset="0"/>
              </a:rPr>
              <a:t> EIP  and EIP </a:t>
            </a:r>
            <a:r>
              <a:rPr lang="it-IT" sz="2800" b="1">
                <a:solidFill>
                  <a:srgbClr val="FF3300"/>
                </a:solidFill>
                <a:latin typeface="Book Antiqua" pitchFamily="18" charset="0"/>
              </a:rPr>
              <a:t>+</a:t>
            </a:r>
            <a:r>
              <a:rPr lang="it-IT" sz="2800" b="1">
                <a:solidFill>
                  <a:srgbClr val="3333CC"/>
                </a:solidFill>
                <a:latin typeface="Book Antiqua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ipc pp 1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35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2100" y="333375"/>
            <a:ext cx="8915400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0050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kern="0" cap="small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30724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73025"/>
            <a:ext cx="11223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5" name="Group 8"/>
          <p:cNvGrpSpPr>
            <a:grpSpLocks/>
          </p:cNvGrpSpPr>
          <p:nvPr/>
        </p:nvGrpSpPr>
        <p:grpSpPr bwMode="auto">
          <a:xfrm>
            <a:off x="3203575" y="6308725"/>
            <a:ext cx="4198938" cy="365125"/>
            <a:chOff x="1837" y="3929"/>
            <a:chExt cx="2645" cy="230"/>
          </a:xfrm>
        </p:grpSpPr>
        <p:sp>
          <p:nvSpPr>
            <p:cNvPr id="30729" name="Footer Placeholder 4"/>
            <p:cNvSpPr>
              <a:spLocks/>
            </p:cNvSpPr>
            <p:nvPr/>
          </p:nvSpPr>
          <p:spPr bwMode="auto">
            <a:xfrm>
              <a:off x="1837" y="3929"/>
              <a:ext cx="23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  <a:latin typeface="Century Gothic" pitchFamily="34" charset="0"/>
                </a:rPr>
                <a:t>Konstantinos Koutsoukos </a:t>
              </a:r>
              <a:endParaRPr lang="el-GR" sz="1200" b="1">
                <a:solidFill>
                  <a:srgbClr val="3333CC"/>
                </a:solidFill>
                <a:latin typeface="Century Gothic" pitchFamily="34" charset="0"/>
              </a:endParaRPr>
            </a:p>
          </p:txBody>
        </p:sp>
        <p:pic>
          <p:nvPicPr>
            <p:cNvPr id="30730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1" y="3929"/>
              <a:ext cx="8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6" name="Titolo 1"/>
          <p:cNvSpPr>
            <a:spLocks/>
          </p:cNvSpPr>
          <p:nvPr/>
        </p:nvSpPr>
        <p:spPr bwMode="auto">
          <a:xfrm>
            <a:off x="0" y="1557338"/>
            <a:ext cx="91074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it-IT" sz="2800" b="1">
                <a:solidFill>
                  <a:srgbClr val="3333CC"/>
                </a:solidFill>
                <a:latin typeface="Book Antiqua" pitchFamily="18" charset="0"/>
              </a:rPr>
              <a:t> EIP </a:t>
            </a:r>
            <a:r>
              <a:rPr lang="it-IT" sz="2800" b="1">
                <a:solidFill>
                  <a:srgbClr val="FF3300"/>
                </a:solidFill>
                <a:latin typeface="Book Antiqua" pitchFamily="18" charset="0"/>
              </a:rPr>
              <a:t>+</a:t>
            </a:r>
            <a:r>
              <a:rPr lang="it-IT" sz="2800" b="1">
                <a:solidFill>
                  <a:srgbClr val="3333CC"/>
                </a:solidFill>
                <a:latin typeface="Book Antiqua" pitchFamily="18" charset="0"/>
              </a:rPr>
              <a:t>    Activity for Cooperative ITS services</a:t>
            </a:r>
          </a:p>
        </p:txBody>
      </p:sp>
      <p:sp>
        <p:nvSpPr>
          <p:cNvPr id="30727" name="Titolo 1"/>
          <p:cNvSpPr>
            <a:spLocks/>
          </p:cNvSpPr>
          <p:nvPr/>
        </p:nvSpPr>
        <p:spPr bwMode="auto">
          <a:xfrm>
            <a:off x="0" y="4221163"/>
            <a:ext cx="91074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666750" indent="-666750" eaLnBrk="0" hangingPunct="0"/>
            <a:r>
              <a:rPr lang="it-IT" sz="2800" b="1">
                <a:solidFill>
                  <a:srgbClr val="3333CC"/>
                </a:solidFill>
                <a:latin typeface="Book Antiqua" pitchFamily="18" charset="0"/>
              </a:rPr>
              <a:t/>
            </a:r>
            <a:br>
              <a:rPr lang="it-IT" sz="2800" b="1">
                <a:solidFill>
                  <a:srgbClr val="3333CC"/>
                </a:solidFill>
                <a:latin typeface="Book Antiqua" pitchFamily="18" charset="0"/>
              </a:rPr>
            </a:br>
            <a:r>
              <a:rPr lang="it-IT" sz="2400" b="1">
                <a:solidFill>
                  <a:srgbClr val="3333CC"/>
                </a:solidFill>
                <a:latin typeface="Book Antiqua" pitchFamily="18" charset="0"/>
              </a:rPr>
              <a:t>Cooperative Intelligent Transport System (C-ITS) are defined as a subset of the overall ITS that communicates and shares information between ITS Stations (ITS-Ss), to give advice or take actions for improving safety, sustainability, efficiency and comfort beyond the scope of stand-alone ITS. C-ITS thus represents a next logical step to improve the quality and reliability of core European ITS services.</a:t>
            </a:r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0" y="333375"/>
            <a:ext cx="78120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100" b="1">
                <a:solidFill>
                  <a:srgbClr val="3333CC"/>
                </a:solidFill>
                <a:latin typeface="Book Antiqua" pitchFamily="18" charset="0"/>
              </a:rPr>
              <a:t>Deployment of ITS applications in Greece</a:t>
            </a:r>
            <a:endParaRPr lang="el-GR" sz="3100" b="1">
              <a:solidFill>
                <a:srgbClr val="3333C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ipc pp 1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35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2100" y="333375"/>
            <a:ext cx="8915400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0050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kern="0" cap="small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31748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73025"/>
            <a:ext cx="11223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9" name="Group 8"/>
          <p:cNvGrpSpPr>
            <a:grpSpLocks/>
          </p:cNvGrpSpPr>
          <p:nvPr/>
        </p:nvGrpSpPr>
        <p:grpSpPr bwMode="auto">
          <a:xfrm>
            <a:off x="3203575" y="6308725"/>
            <a:ext cx="4198938" cy="365125"/>
            <a:chOff x="1837" y="3929"/>
            <a:chExt cx="2645" cy="230"/>
          </a:xfrm>
        </p:grpSpPr>
        <p:sp>
          <p:nvSpPr>
            <p:cNvPr id="31752" name="Footer Placeholder 4"/>
            <p:cNvSpPr>
              <a:spLocks/>
            </p:cNvSpPr>
            <p:nvPr/>
          </p:nvSpPr>
          <p:spPr bwMode="auto">
            <a:xfrm>
              <a:off x="1837" y="3929"/>
              <a:ext cx="23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  <a:latin typeface="Century Gothic" pitchFamily="34" charset="0"/>
                </a:rPr>
                <a:t>Konstantinos Koutsoukos </a:t>
              </a:r>
              <a:endParaRPr lang="el-GR" sz="1200" b="1">
                <a:solidFill>
                  <a:srgbClr val="3333CC"/>
                </a:solidFill>
                <a:latin typeface="Century Gothic" pitchFamily="34" charset="0"/>
              </a:endParaRPr>
            </a:p>
          </p:txBody>
        </p:sp>
        <p:pic>
          <p:nvPicPr>
            <p:cNvPr id="31753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1" y="3929"/>
              <a:ext cx="8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0" name="Titolo 1"/>
          <p:cNvSpPr>
            <a:spLocks/>
          </p:cNvSpPr>
          <p:nvPr/>
        </p:nvSpPr>
        <p:spPr bwMode="auto">
          <a:xfrm>
            <a:off x="36513" y="4149725"/>
            <a:ext cx="91074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666750" indent="-666750" eaLnBrk="0" hangingPunct="0"/>
            <a:r>
              <a:rPr lang="it-IT" sz="2400" b="1">
                <a:solidFill>
                  <a:srgbClr val="3333CC"/>
                </a:solidFill>
                <a:latin typeface="Book Antiqua" pitchFamily="18" charset="0"/>
              </a:rPr>
              <a:t>COOPERATIVE ITS SERVICES </a:t>
            </a:r>
            <a:r>
              <a:rPr lang="en-GB" sz="2400" b="1">
                <a:solidFill>
                  <a:srgbClr val="3333CC"/>
                </a:solidFill>
                <a:latin typeface="Book Antiqua" pitchFamily="18" charset="0"/>
              </a:rPr>
              <a:t>Vision</a:t>
            </a:r>
          </a:p>
          <a:p>
            <a:pPr marL="666750" indent="-666750" eaLnBrk="0" hangingPunct="0"/>
            <a:r>
              <a:rPr lang="en-GB" sz="2400" b="1">
                <a:solidFill>
                  <a:srgbClr val="3333CC"/>
                </a:solidFill>
                <a:latin typeface="Book Antiqua" pitchFamily="18" charset="0"/>
              </a:rPr>
              <a:t/>
            </a:r>
            <a:br>
              <a:rPr lang="en-GB" sz="2400" b="1">
                <a:solidFill>
                  <a:srgbClr val="3333CC"/>
                </a:solidFill>
                <a:latin typeface="Book Antiqua" pitchFamily="18" charset="0"/>
              </a:rPr>
            </a:br>
            <a:r>
              <a:rPr lang="en-GB" sz="2400" b="1">
                <a:solidFill>
                  <a:srgbClr val="3333CC"/>
                </a:solidFill>
                <a:latin typeface="Book Antiqua" pitchFamily="18" charset="0"/>
              </a:rPr>
              <a:t>The broad admission of Cooperative ITS among </a:t>
            </a:r>
            <a:r>
              <a:rPr lang="en-GB" sz="2400" b="1">
                <a:solidFill>
                  <a:srgbClr val="CC9900"/>
                </a:solidFill>
                <a:latin typeface="Book Antiqua" pitchFamily="18" charset="0"/>
              </a:rPr>
              <a:t>road operators</a:t>
            </a:r>
            <a:r>
              <a:rPr lang="en-GB" sz="2400" b="1">
                <a:solidFill>
                  <a:srgbClr val="3333CC"/>
                </a:solidFill>
                <a:latin typeface="Book Antiqua" pitchFamily="18" charset="0"/>
              </a:rPr>
              <a:t> as core actors in an information and communication network of </a:t>
            </a:r>
            <a:r>
              <a:rPr lang="en-GB" sz="2400" b="1">
                <a:solidFill>
                  <a:srgbClr val="CC9900"/>
                </a:solidFill>
                <a:latin typeface="Book Antiqua" pitchFamily="18" charset="0"/>
              </a:rPr>
              <a:t>vehicles</a:t>
            </a:r>
            <a:r>
              <a:rPr lang="en-GB" sz="2400" b="1">
                <a:solidFill>
                  <a:srgbClr val="3333CC"/>
                </a:solidFill>
                <a:latin typeface="Book Antiqua" pitchFamily="18" charset="0"/>
              </a:rPr>
              <a:t>, </a:t>
            </a:r>
            <a:r>
              <a:rPr lang="en-GB" sz="2400" b="1">
                <a:solidFill>
                  <a:srgbClr val="CC9900"/>
                </a:solidFill>
                <a:latin typeface="Book Antiqua" pitchFamily="18" charset="0"/>
              </a:rPr>
              <a:t>infrastructure</a:t>
            </a:r>
            <a:r>
              <a:rPr lang="en-GB" sz="2400" b="1">
                <a:solidFill>
                  <a:srgbClr val="3333CC"/>
                </a:solidFill>
                <a:latin typeface="Book Antiqua" pitchFamily="18" charset="0"/>
              </a:rPr>
              <a:t> and </a:t>
            </a:r>
            <a:r>
              <a:rPr lang="en-GB" sz="2400" b="1">
                <a:solidFill>
                  <a:srgbClr val="CC9900"/>
                </a:solidFill>
                <a:latin typeface="Book Antiqua" pitchFamily="18" charset="0"/>
              </a:rPr>
              <a:t>transport users</a:t>
            </a:r>
            <a:r>
              <a:rPr lang="en-GB" sz="2400" b="1">
                <a:solidFill>
                  <a:srgbClr val="3333CC"/>
                </a:solidFill>
                <a:latin typeface="Book Antiqua" pitchFamily="18" charset="0"/>
              </a:rPr>
              <a:t>. This engagement is directed to improve operational processes to make the most out of the infrastructure, to create value for customers and market partners in order to </a:t>
            </a:r>
            <a:r>
              <a:rPr lang="en-GB" sz="2400" b="1">
                <a:solidFill>
                  <a:srgbClr val="CC9900"/>
                </a:solidFill>
                <a:latin typeface="Book Antiqua" pitchFamily="18" charset="0"/>
              </a:rPr>
              <a:t>fulfil the mobility demand</a:t>
            </a:r>
            <a:r>
              <a:rPr lang="en-GB" sz="2400" b="1">
                <a:solidFill>
                  <a:srgbClr val="3333CC"/>
                </a:solidFill>
                <a:latin typeface="Book Antiqua" pitchFamily="18" charset="0"/>
              </a:rPr>
              <a:t> of both people and goods in a safe, efficient, reliable and sustainable manner</a:t>
            </a:r>
            <a:endParaRPr lang="it-IT" sz="2400" b="1">
              <a:solidFill>
                <a:srgbClr val="3333CC"/>
              </a:solidFill>
              <a:latin typeface="Book Antiqua" pitchFamily="18" charset="0"/>
            </a:endParaRPr>
          </a:p>
        </p:txBody>
      </p:sp>
      <p:sp>
        <p:nvSpPr>
          <p:cNvPr id="31751" name="Rectangle 12"/>
          <p:cNvSpPr>
            <a:spLocks noChangeArrowheads="1"/>
          </p:cNvSpPr>
          <p:nvPr/>
        </p:nvSpPr>
        <p:spPr bwMode="auto">
          <a:xfrm>
            <a:off x="0" y="333375"/>
            <a:ext cx="78120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100" b="1">
                <a:solidFill>
                  <a:srgbClr val="3333CC"/>
                </a:solidFill>
                <a:latin typeface="Book Antiqua" pitchFamily="18" charset="0"/>
              </a:rPr>
              <a:t>Deployment of ITS applications in Greece</a:t>
            </a:r>
            <a:endParaRPr lang="el-GR" sz="3100" b="1">
              <a:solidFill>
                <a:srgbClr val="3333C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ipc pp 1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35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2100" y="333375"/>
            <a:ext cx="8915400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0050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kern="0" cap="small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32772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73025"/>
            <a:ext cx="11223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3" name="Group 8"/>
          <p:cNvGrpSpPr>
            <a:grpSpLocks/>
          </p:cNvGrpSpPr>
          <p:nvPr/>
        </p:nvGrpSpPr>
        <p:grpSpPr bwMode="auto">
          <a:xfrm>
            <a:off x="3059113" y="6492875"/>
            <a:ext cx="4198937" cy="365125"/>
            <a:chOff x="1837" y="3929"/>
            <a:chExt cx="2645" cy="230"/>
          </a:xfrm>
        </p:grpSpPr>
        <p:sp>
          <p:nvSpPr>
            <p:cNvPr id="32807" name="Footer Placeholder 4"/>
            <p:cNvSpPr>
              <a:spLocks/>
            </p:cNvSpPr>
            <p:nvPr/>
          </p:nvSpPr>
          <p:spPr bwMode="auto">
            <a:xfrm>
              <a:off x="1837" y="3929"/>
              <a:ext cx="23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  <a:latin typeface="Century Gothic" pitchFamily="34" charset="0"/>
                </a:rPr>
                <a:t>Konstantinos Koutsoukos </a:t>
              </a:r>
              <a:endParaRPr lang="el-GR" sz="1200" b="1">
                <a:solidFill>
                  <a:srgbClr val="3333CC"/>
                </a:solidFill>
                <a:latin typeface="Century Gothic" pitchFamily="34" charset="0"/>
              </a:endParaRPr>
            </a:p>
          </p:txBody>
        </p:sp>
        <p:pic>
          <p:nvPicPr>
            <p:cNvPr id="32808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1" y="3929"/>
              <a:ext cx="8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4" name="Titolo 1"/>
          <p:cNvSpPr>
            <a:spLocks/>
          </p:cNvSpPr>
          <p:nvPr/>
        </p:nvSpPr>
        <p:spPr bwMode="auto">
          <a:xfrm>
            <a:off x="0" y="1196975"/>
            <a:ext cx="91074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it-IT" sz="2400" b="1">
                <a:solidFill>
                  <a:srgbClr val="3333CC"/>
                </a:solidFill>
                <a:latin typeface="Book Antiqua" pitchFamily="18" charset="0"/>
              </a:rPr>
              <a:t>EIP +   ACTIVITY 4.1</a:t>
            </a:r>
            <a:br>
              <a:rPr lang="it-IT" sz="2400" b="1">
                <a:solidFill>
                  <a:srgbClr val="3333CC"/>
                </a:solidFill>
                <a:latin typeface="Book Antiqua" pitchFamily="18" charset="0"/>
              </a:rPr>
            </a:br>
            <a:r>
              <a:rPr lang="it-IT" sz="2400" b="1">
                <a:solidFill>
                  <a:srgbClr val="3333CC"/>
                </a:solidFill>
                <a:latin typeface="Book Antiqua" pitchFamily="18" charset="0"/>
              </a:rPr>
              <a:t>COOPERATIVE ITS SERVICES – task and deliverables </a:t>
            </a:r>
          </a:p>
        </p:txBody>
      </p:sp>
      <p:graphicFrame>
        <p:nvGraphicFramePr>
          <p:cNvPr id="6" name="Tabelle 4"/>
          <p:cNvGraphicFramePr>
            <a:graphicFrameLocks noGrp="1"/>
          </p:cNvGraphicFramePr>
          <p:nvPr/>
        </p:nvGraphicFramePr>
        <p:xfrm>
          <a:off x="539750" y="2565400"/>
          <a:ext cx="8358188" cy="3916363"/>
        </p:xfrm>
        <a:graphic>
          <a:graphicData uri="http://schemas.openxmlformats.org/drawingml/2006/table">
            <a:tbl>
              <a:tblPr/>
              <a:tblGrid>
                <a:gridCol w="785813"/>
                <a:gridCol w="4071937"/>
                <a:gridCol w="35004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Task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Task Description (short)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Results / Deliverables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Potential LoS improvement for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Core European ITS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EIP+ White paper on C-ITS including the state of the art of C-ITS deployment, effects, and ecosystems as well as conclusions for deployment 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Deployment initiatives and lessons learned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Cost assessment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communication media and applications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Deployment scenarios for C-ITS related infrastructure and preparation of the implementation road map</a:t>
                      </a: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C-ITS deployment road map for road authorities and operators including the mechanism for producing C-ITS deployment guidelines 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Mechanism for setting-up deployment guidelines for road operator responsibilities within Cooperative ITS services</a:t>
                      </a: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Sub-Activity coordination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sp>
        <p:nvSpPr>
          <p:cNvPr id="32806" name="Rectangle 42"/>
          <p:cNvSpPr>
            <a:spLocks noChangeArrowheads="1"/>
          </p:cNvSpPr>
          <p:nvPr/>
        </p:nvSpPr>
        <p:spPr bwMode="auto">
          <a:xfrm>
            <a:off x="0" y="333375"/>
            <a:ext cx="78120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100" b="1">
                <a:solidFill>
                  <a:srgbClr val="3333CC"/>
                </a:solidFill>
                <a:latin typeface="Book Antiqua" pitchFamily="18" charset="0"/>
              </a:rPr>
              <a:t>Deployment of ITS applications in Greece</a:t>
            </a:r>
            <a:endParaRPr lang="el-GR" sz="3100" b="1">
              <a:solidFill>
                <a:srgbClr val="3333C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ipc pp 1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2100" y="333375"/>
            <a:ext cx="8915400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0050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kern="0" cap="small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16388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73025"/>
            <a:ext cx="11223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50825" y="2133600"/>
            <a:ext cx="8686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3333CC"/>
                </a:solidFill>
              </a:rPr>
              <a:t>Deployment of ITS applications in Greece</a:t>
            </a:r>
            <a:endParaRPr lang="en-US" sz="2800" b="1">
              <a:solidFill>
                <a:srgbClr val="3333CC"/>
              </a:solidFill>
              <a:latin typeface="Calibri" pitchFamily="34" charset="0"/>
            </a:endParaRPr>
          </a:p>
          <a:p>
            <a:pPr algn="ctr"/>
            <a:endParaRPr lang="en-US" b="1">
              <a:solidFill>
                <a:srgbClr val="3333CC"/>
              </a:solidFill>
            </a:endParaRPr>
          </a:p>
          <a:p>
            <a:pPr algn="ctr"/>
            <a:endParaRPr lang="en-US" b="1">
              <a:solidFill>
                <a:srgbClr val="3333CC"/>
              </a:solidFill>
            </a:endParaRPr>
          </a:p>
          <a:p>
            <a:pPr algn="ctr"/>
            <a:r>
              <a:rPr lang="en-US" b="1">
                <a:solidFill>
                  <a:srgbClr val="3333CC"/>
                </a:solidFill>
              </a:rPr>
              <a:t>HELL</a:t>
            </a:r>
            <a:r>
              <a:rPr lang="en-US" b="1">
                <a:solidFill>
                  <a:srgbClr val="CC9900"/>
                </a:solidFill>
              </a:rPr>
              <a:t>enic </a:t>
            </a:r>
            <a:r>
              <a:rPr lang="en-US" b="1">
                <a:solidFill>
                  <a:srgbClr val="3333CC"/>
                </a:solidFill>
              </a:rPr>
              <a:t>AS</a:t>
            </a:r>
            <a:r>
              <a:rPr lang="en-US" b="1">
                <a:solidFill>
                  <a:srgbClr val="CC9900"/>
                </a:solidFill>
              </a:rPr>
              <a:t>sociation of </a:t>
            </a:r>
            <a:r>
              <a:rPr lang="en-US" b="1">
                <a:solidFill>
                  <a:srgbClr val="3333CC"/>
                </a:solidFill>
              </a:rPr>
              <a:t>T</a:t>
            </a:r>
            <a:r>
              <a:rPr lang="en-US" b="1">
                <a:solidFill>
                  <a:srgbClr val="CC9900"/>
                </a:solidFill>
              </a:rPr>
              <a:t>oll</a:t>
            </a:r>
            <a:r>
              <a:rPr lang="en-US" b="1">
                <a:solidFill>
                  <a:srgbClr val="205B9D"/>
                </a:solidFill>
              </a:rPr>
              <a:t> </a:t>
            </a:r>
            <a:r>
              <a:rPr lang="en-US" b="1">
                <a:solidFill>
                  <a:srgbClr val="3333CC"/>
                </a:solidFill>
              </a:rPr>
              <a:t>RO</a:t>
            </a:r>
            <a:r>
              <a:rPr lang="en-US" b="1">
                <a:solidFill>
                  <a:srgbClr val="CC9900"/>
                </a:solidFill>
              </a:rPr>
              <a:t>ad</a:t>
            </a:r>
            <a:r>
              <a:rPr lang="en-US" b="1">
                <a:solidFill>
                  <a:srgbClr val="205B9D"/>
                </a:solidFill>
              </a:rPr>
              <a:t> </a:t>
            </a:r>
            <a:r>
              <a:rPr lang="en-US" b="1">
                <a:solidFill>
                  <a:srgbClr val="3333CC"/>
                </a:solidFill>
              </a:rPr>
              <a:t>N</a:t>
            </a:r>
            <a:r>
              <a:rPr lang="en-US" b="1">
                <a:solidFill>
                  <a:srgbClr val="CC9900"/>
                </a:solidFill>
              </a:rPr>
              <a:t>etwork</a:t>
            </a:r>
          </a:p>
          <a:p>
            <a:pPr algn="ctr"/>
            <a:r>
              <a:rPr lang="en-US" b="1">
                <a:solidFill>
                  <a:srgbClr val="3333CC"/>
                </a:solidFill>
              </a:rPr>
              <a:t>(HELLASTRON)</a:t>
            </a:r>
          </a:p>
          <a:p>
            <a:pPr algn="ctr"/>
            <a:endParaRPr lang="en-US" b="1">
              <a:solidFill>
                <a:srgbClr val="3333CC"/>
              </a:solidFill>
            </a:endParaRPr>
          </a:p>
          <a:p>
            <a:pPr algn="ctr"/>
            <a:endParaRPr lang="en-US" b="1">
              <a:solidFill>
                <a:srgbClr val="3333CC"/>
              </a:solidFill>
            </a:endParaRPr>
          </a:p>
          <a:p>
            <a:pPr algn="ctr"/>
            <a:endParaRPr lang="en-US" b="1">
              <a:solidFill>
                <a:srgbClr val="3333CC"/>
              </a:solidFill>
            </a:endParaRPr>
          </a:p>
          <a:p>
            <a:pPr algn="ctr"/>
            <a:r>
              <a:rPr lang="en-US" b="1">
                <a:solidFill>
                  <a:srgbClr val="3333CC"/>
                </a:solidFill>
              </a:rPr>
              <a:t>Konstantinos Koutsoukos</a:t>
            </a:r>
          </a:p>
          <a:p>
            <a:pPr algn="ctr"/>
            <a:r>
              <a:rPr lang="en-US" b="1">
                <a:solidFill>
                  <a:srgbClr val="3333CC"/>
                </a:solidFill>
              </a:rPr>
              <a:t>General Secretary</a:t>
            </a:r>
            <a:endParaRPr lang="el-GR" b="1">
              <a:solidFill>
                <a:srgbClr val="3333CC"/>
              </a:solidFill>
            </a:endParaRPr>
          </a:p>
        </p:txBody>
      </p:sp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-323850" y="188913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CC9900"/>
                </a:solidFill>
                <a:latin typeface="Calibri" pitchFamily="34" charset="0"/>
              </a:rPr>
              <a:t>Concrete and feasible actions for the development</a:t>
            </a:r>
          </a:p>
          <a:p>
            <a:pPr algn="ctr"/>
            <a:r>
              <a:rPr lang="en-US" sz="2800" b="1" i="1">
                <a:solidFill>
                  <a:srgbClr val="CC9900"/>
                </a:solidFill>
                <a:latin typeface="Calibri" pitchFamily="34" charset="0"/>
              </a:rPr>
              <a:t> and wide deployment of C-ITS</a:t>
            </a:r>
            <a:endParaRPr lang="el-GR" sz="2800" b="1" i="1">
              <a:solidFill>
                <a:srgbClr val="CC9900"/>
              </a:solidFill>
              <a:latin typeface="Calibri" pitchFamily="34" charset="0"/>
            </a:endParaRPr>
          </a:p>
        </p:txBody>
      </p:sp>
      <p:grpSp>
        <p:nvGrpSpPr>
          <p:cNvPr id="16391" name="Group 11"/>
          <p:cNvGrpSpPr>
            <a:grpSpLocks/>
          </p:cNvGrpSpPr>
          <p:nvPr/>
        </p:nvGrpSpPr>
        <p:grpSpPr bwMode="auto">
          <a:xfrm>
            <a:off x="2916238" y="6237288"/>
            <a:ext cx="4198937" cy="365125"/>
            <a:chOff x="1837" y="3929"/>
            <a:chExt cx="2645" cy="230"/>
          </a:xfrm>
        </p:grpSpPr>
        <p:sp>
          <p:nvSpPr>
            <p:cNvPr id="16392" name="Footer Placeholder 4"/>
            <p:cNvSpPr>
              <a:spLocks/>
            </p:cNvSpPr>
            <p:nvPr/>
          </p:nvSpPr>
          <p:spPr bwMode="auto">
            <a:xfrm>
              <a:off x="1837" y="3929"/>
              <a:ext cx="23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  <a:latin typeface="Century Gothic" pitchFamily="34" charset="0"/>
                </a:rPr>
                <a:t>Konstantinos Koutsoukos </a:t>
              </a:r>
              <a:endParaRPr lang="el-GR" sz="1200" b="1">
                <a:solidFill>
                  <a:srgbClr val="3333CC"/>
                </a:solidFill>
                <a:latin typeface="Century Gothic" pitchFamily="34" charset="0"/>
              </a:endParaRPr>
            </a:p>
          </p:txBody>
        </p:sp>
        <p:pic>
          <p:nvPicPr>
            <p:cNvPr id="16393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1" y="3929"/>
              <a:ext cx="8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ipc pp 1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2100" y="333375"/>
            <a:ext cx="8915400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0050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kern="0" cap="small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17412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73025"/>
            <a:ext cx="11223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Footer Placeholder 4"/>
          <p:cNvSpPr>
            <a:spLocks/>
          </p:cNvSpPr>
          <p:nvPr/>
        </p:nvSpPr>
        <p:spPr bwMode="auto">
          <a:xfrm>
            <a:off x="3124200" y="6356350"/>
            <a:ext cx="3752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b="1">
                <a:solidFill>
                  <a:srgbClr val="3333CC"/>
                </a:solidFill>
                <a:latin typeface="Century Gothic" pitchFamily="34" charset="0"/>
              </a:rPr>
              <a:t>Konstantinos Koutsoukos </a:t>
            </a:r>
            <a:endParaRPr lang="el-GR" sz="1200" b="1">
              <a:solidFill>
                <a:srgbClr val="3333CC"/>
              </a:solidFill>
              <a:latin typeface="Century Gothic" pitchFamily="34" charset="0"/>
            </a:endParaRPr>
          </a:p>
        </p:txBody>
      </p:sp>
      <p:sp>
        <p:nvSpPr>
          <p:cNvPr id="17414" name="Title Placeholder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064500" cy="1039813"/>
          </a:xfrm>
          <a:noFill/>
        </p:spPr>
        <p:txBody>
          <a:bodyPr/>
          <a:lstStyle/>
          <a:p>
            <a:pPr eaLnBrk="1" hangingPunct="1"/>
            <a:r>
              <a:rPr lang="fr-FR" sz="3100" b="1" cap="none" smtClean="0">
                <a:solidFill>
                  <a:srgbClr val="3333CC"/>
                </a:solidFill>
              </a:rPr>
              <a:t>Deployment of ITS applications in Greece</a:t>
            </a:r>
            <a:endParaRPr lang="en-US" sz="3100" b="1" cap="none" smtClean="0">
              <a:solidFill>
                <a:srgbClr val="3333CC"/>
              </a:solidFill>
            </a:endParaRPr>
          </a:p>
        </p:txBody>
      </p:sp>
      <p:sp>
        <p:nvSpPr>
          <p:cNvPr id="17415" name="TextBox 4"/>
          <p:cNvSpPr txBox="1">
            <a:spLocks noChangeArrowheads="1"/>
          </p:cNvSpPr>
          <p:nvPr/>
        </p:nvSpPr>
        <p:spPr bwMode="auto">
          <a:xfrm>
            <a:off x="457200" y="1557338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3333CC"/>
                </a:solidFill>
                <a:latin typeface="Calibri" pitchFamily="34" charset="0"/>
              </a:rPr>
              <a:t>HELL</a:t>
            </a:r>
            <a:r>
              <a:rPr lang="en-US" sz="3200" b="1">
                <a:solidFill>
                  <a:srgbClr val="CC9900"/>
                </a:solidFill>
                <a:latin typeface="Calibri" pitchFamily="34" charset="0"/>
              </a:rPr>
              <a:t>enic </a:t>
            </a:r>
            <a:r>
              <a:rPr lang="en-US" sz="3200" b="1">
                <a:solidFill>
                  <a:srgbClr val="3333CC"/>
                </a:solidFill>
                <a:latin typeface="Calibri" pitchFamily="34" charset="0"/>
              </a:rPr>
              <a:t>AS</a:t>
            </a:r>
            <a:r>
              <a:rPr lang="en-US" sz="3200" b="1">
                <a:solidFill>
                  <a:srgbClr val="CC9900"/>
                </a:solidFill>
                <a:latin typeface="Calibri" pitchFamily="34" charset="0"/>
              </a:rPr>
              <a:t>sociation of </a:t>
            </a:r>
            <a:r>
              <a:rPr lang="en-US" sz="3200" b="1">
                <a:solidFill>
                  <a:srgbClr val="3333CC"/>
                </a:solidFill>
                <a:latin typeface="Calibri" pitchFamily="34" charset="0"/>
              </a:rPr>
              <a:t>T</a:t>
            </a:r>
            <a:r>
              <a:rPr lang="en-US" sz="3200" b="1">
                <a:solidFill>
                  <a:srgbClr val="CC9900"/>
                </a:solidFill>
                <a:latin typeface="Calibri" pitchFamily="34" charset="0"/>
              </a:rPr>
              <a:t>oll</a:t>
            </a:r>
            <a:r>
              <a:rPr lang="en-US" sz="3200" b="1">
                <a:solidFill>
                  <a:srgbClr val="205B9D"/>
                </a:solidFill>
                <a:latin typeface="Calibri" pitchFamily="34" charset="0"/>
              </a:rPr>
              <a:t> </a:t>
            </a:r>
            <a:r>
              <a:rPr lang="en-US" sz="3200" b="1">
                <a:solidFill>
                  <a:srgbClr val="3333CC"/>
                </a:solidFill>
                <a:latin typeface="Calibri" pitchFamily="34" charset="0"/>
              </a:rPr>
              <a:t>RO</a:t>
            </a:r>
            <a:r>
              <a:rPr lang="en-US" sz="3200" b="1">
                <a:solidFill>
                  <a:srgbClr val="CC9900"/>
                </a:solidFill>
                <a:latin typeface="Calibri" pitchFamily="34" charset="0"/>
              </a:rPr>
              <a:t>ad</a:t>
            </a:r>
            <a:r>
              <a:rPr lang="en-US" sz="3200" b="1">
                <a:solidFill>
                  <a:srgbClr val="205B9D"/>
                </a:solidFill>
                <a:latin typeface="Calibri" pitchFamily="34" charset="0"/>
              </a:rPr>
              <a:t> </a:t>
            </a:r>
            <a:r>
              <a:rPr lang="en-US" sz="3200" b="1">
                <a:solidFill>
                  <a:srgbClr val="3333CC"/>
                </a:solidFill>
                <a:latin typeface="Calibri" pitchFamily="34" charset="0"/>
              </a:rPr>
              <a:t>N</a:t>
            </a:r>
            <a:r>
              <a:rPr lang="en-US" sz="3200" b="1">
                <a:solidFill>
                  <a:srgbClr val="CC9900"/>
                </a:solidFill>
                <a:latin typeface="Calibri" pitchFamily="34" charset="0"/>
              </a:rPr>
              <a:t>etwork</a:t>
            </a:r>
          </a:p>
          <a:p>
            <a:pPr algn="ctr"/>
            <a:r>
              <a:rPr lang="en-US" sz="3200" b="1">
                <a:solidFill>
                  <a:srgbClr val="3333CC"/>
                </a:solidFill>
                <a:latin typeface="Calibri" pitchFamily="34" charset="0"/>
              </a:rPr>
              <a:t>(HELLAS</a:t>
            </a:r>
            <a:r>
              <a:rPr lang="en-US" sz="3200" b="1">
                <a:solidFill>
                  <a:srgbClr val="66CCFF"/>
                </a:solidFill>
                <a:latin typeface="Calibri" pitchFamily="34" charset="0"/>
              </a:rPr>
              <a:t>TRON</a:t>
            </a:r>
            <a:r>
              <a:rPr lang="en-US" sz="3200" b="1">
                <a:solidFill>
                  <a:srgbClr val="3333CC"/>
                </a:solidFill>
                <a:latin typeface="Calibri" pitchFamily="34" charset="0"/>
              </a:rPr>
              <a:t>)</a:t>
            </a:r>
            <a:endParaRPr lang="el-GR" sz="3200" b="1">
              <a:solidFill>
                <a:srgbClr val="3333CC"/>
              </a:solidFill>
              <a:latin typeface="Calibri" pitchFamily="34" charset="0"/>
            </a:endParaRPr>
          </a:p>
        </p:txBody>
      </p:sp>
      <p:pic>
        <p:nvPicPr>
          <p:cNvPr id="35843" name="Picture 3" descr="SFAIRA-U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70058"/>
              </a:clrFrom>
              <a:clrTo>
                <a:srgbClr val="170058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631265" y="2392490"/>
            <a:ext cx="5963237" cy="3923878"/>
          </a:xfrm>
          <a:prstGeom prst="rect">
            <a:avLst/>
          </a:prstGeom>
          <a:noFill/>
          <a:effectLst>
            <a:softEdge rad="63500"/>
          </a:effectLst>
        </p:spPr>
      </p:pic>
      <p:grpSp>
        <p:nvGrpSpPr>
          <p:cNvPr id="17417" name="Group 18"/>
          <p:cNvGrpSpPr>
            <a:grpSpLocks/>
          </p:cNvGrpSpPr>
          <p:nvPr/>
        </p:nvGrpSpPr>
        <p:grpSpPr bwMode="auto">
          <a:xfrm>
            <a:off x="5292725" y="2852738"/>
            <a:ext cx="2663825" cy="3241675"/>
            <a:chOff x="3016" y="1706"/>
            <a:chExt cx="1860" cy="2178"/>
          </a:xfrm>
        </p:grpSpPr>
        <p:sp>
          <p:nvSpPr>
            <p:cNvPr id="17422" name="Oval 13"/>
            <p:cNvSpPr>
              <a:spLocks noChangeArrowheads="1"/>
            </p:cNvSpPr>
            <p:nvPr/>
          </p:nvSpPr>
          <p:spPr bwMode="auto">
            <a:xfrm>
              <a:off x="4014" y="2886"/>
              <a:ext cx="862" cy="99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23" name="Line 17"/>
            <p:cNvSpPr>
              <a:spLocks noChangeShapeType="1"/>
            </p:cNvSpPr>
            <p:nvPr/>
          </p:nvSpPr>
          <p:spPr bwMode="auto">
            <a:xfrm>
              <a:off x="3016" y="1706"/>
              <a:ext cx="1270" cy="12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419" name="Rectangle 5"/>
          <p:cNvSpPr>
            <a:spLocks noChangeArrowheads="1"/>
          </p:cNvSpPr>
          <p:nvPr/>
        </p:nvSpPr>
        <p:spPr bwMode="auto">
          <a:xfrm>
            <a:off x="250825" y="2565400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205B9D"/>
                </a:solidFill>
                <a:cs typeface="Arial" charset="0"/>
              </a:rPr>
              <a:t>Creation in November 2014</a:t>
            </a:r>
            <a:endParaRPr lang="el-GR" sz="2400" b="1">
              <a:solidFill>
                <a:srgbClr val="205B9D"/>
              </a:solidFill>
            </a:endParaRPr>
          </a:p>
        </p:txBody>
      </p:sp>
      <p:sp>
        <p:nvSpPr>
          <p:cNvPr id="17420" name="Rectangle 5"/>
          <p:cNvSpPr>
            <a:spLocks noChangeArrowheads="1"/>
          </p:cNvSpPr>
          <p:nvPr/>
        </p:nvSpPr>
        <p:spPr bwMode="auto">
          <a:xfrm>
            <a:off x="395288" y="3213100"/>
            <a:ext cx="7861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1">
                <a:solidFill>
                  <a:srgbClr val="205B9D"/>
                </a:solidFill>
              </a:rPr>
              <a:t> 1 public company – EGNATIA ODOS </a:t>
            </a:r>
          </a:p>
          <a:p>
            <a:pPr>
              <a:buFontTx/>
              <a:buChar char="•"/>
            </a:pPr>
            <a:r>
              <a:rPr lang="en-US" sz="2000" b="1">
                <a:solidFill>
                  <a:srgbClr val="205B9D"/>
                </a:solidFill>
              </a:rPr>
              <a:t> 7 private companies </a:t>
            </a:r>
            <a:r>
              <a:rPr lang="en-US" sz="2000" b="1">
                <a:solidFill>
                  <a:srgbClr val="205B9D"/>
                </a:solidFill>
                <a:latin typeface="Times New Roman" pitchFamily="18" charset="0"/>
              </a:rPr>
              <a:t>–</a:t>
            </a:r>
            <a:r>
              <a:rPr lang="en-US" sz="2000" b="1">
                <a:solidFill>
                  <a:srgbClr val="205B9D"/>
                </a:solidFill>
              </a:rPr>
              <a:t> concessionaires</a:t>
            </a:r>
            <a:endParaRPr lang="el-GR" sz="2000" b="1">
              <a:solidFill>
                <a:srgbClr val="205B9D"/>
              </a:solidFill>
            </a:endParaRPr>
          </a:p>
        </p:txBody>
      </p:sp>
      <p:sp>
        <p:nvSpPr>
          <p:cNvPr id="17421" name="Rectangle 5"/>
          <p:cNvSpPr>
            <a:spLocks noChangeArrowheads="1"/>
          </p:cNvSpPr>
          <p:nvPr/>
        </p:nvSpPr>
        <p:spPr bwMode="auto">
          <a:xfrm>
            <a:off x="1042988" y="3933825"/>
            <a:ext cx="78613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205B9D"/>
                </a:solidFill>
              </a:rPr>
              <a:t>ATTIKI ODOS S.A.</a:t>
            </a:r>
          </a:p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205B9D"/>
                </a:solidFill>
              </a:rPr>
              <a:t>GEFYRA S.A.</a:t>
            </a:r>
          </a:p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205B9D"/>
                </a:solidFill>
              </a:rPr>
              <a:t>NEA ODOS S.A.</a:t>
            </a:r>
          </a:p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205B9D"/>
                </a:solidFill>
              </a:rPr>
              <a:t>MOREAS S.A.</a:t>
            </a:r>
          </a:p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205B9D"/>
                </a:solidFill>
              </a:rPr>
              <a:t>AEGEAN MOTORWAY S.A.</a:t>
            </a:r>
          </a:p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205B9D"/>
                </a:solidFill>
              </a:rPr>
              <a:t>OLYMPIA ODOS S.A.</a:t>
            </a:r>
          </a:p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205B9D"/>
                </a:solidFill>
              </a:rPr>
              <a:t>KENTRIKI ODOS S.A.</a:t>
            </a:r>
            <a:endParaRPr lang="el-GR" sz="2000" b="1">
              <a:solidFill>
                <a:srgbClr val="205B9D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6308725"/>
            <a:ext cx="13192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0" grpId="0"/>
      <p:bldP spid="174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ipc pp 1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2100" y="333375"/>
            <a:ext cx="8915400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0050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kern="0" cap="small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18436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73025"/>
            <a:ext cx="11223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/>
          <a:srcRect l="14413" r="18021"/>
          <a:stretch>
            <a:fillRect/>
          </a:stretch>
        </p:blipFill>
        <p:spPr bwMode="auto">
          <a:xfrm>
            <a:off x="4030663" y="1557338"/>
            <a:ext cx="5113337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8" name="Group 23"/>
          <p:cNvGrpSpPr>
            <a:grpSpLocks/>
          </p:cNvGrpSpPr>
          <p:nvPr/>
        </p:nvGrpSpPr>
        <p:grpSpPr bwMode="auto">
          <a:xfrm>
            <a:off x="250825" y="3429000"/>
            <a:ext cx="3025775" cy="1325563"/>
            <a:chOff x="204" y="2840"/>
            <a:chExt cx="1906" cy="835"/>
          </a:xfrm>
        </p:grpSpPr>
        <p:sp>
          <p:nvSpPr>
            <p:cNvPr id="18446" name="Text Box 16"/>
            <p:cNvSpPr txBox="1">
              <a:spLocks noChangeArrowheads="1"/>
            </p:cNvSpPr>
            <p:nvPr/>
          </p:nvSpPr>
          <p:spPr bwMode="auto">
            <a:xfrm>
              <a:off x="204" y="2840"/>
              <a:ext cx="1906" cy="8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000">
                  <a:latin typeface="Calibri" pitchFamily="34" charset="0"/>
                </a:rPr>
                <a:t>        </a:t>
              </a:r>
              <a:r>
                <a:rPr lang="en-US" sz="1000">
                  <a:latin typeface="Calibri" pitchFamily="34" charset="0"/>
                </a:rPr>
                <a:t>    Korinthos – Sparti (</a:t>
              </a:r>
              <a:r>
                <a:rPr lang="el-GR" sz="1000">
                  <a:latin typeface="Calibri" pitchFamily="34" charset="0"/>
                </a:rPr>
                <a:t>Μ</a:t>
              </a:r>
              <a:r>
                <a:rPr lang="en-US" sz="1000">
                  <a:latin typeface="Calibri" pitchFamily="34" charset="0"/>
                </a:rPr>
                <a:t>oreas</a:t>
              </a:r>
              <a:r>
                <a:rPr lang="el-GR" sz="1000">
                  <a:latin typeface="Calibri" pitchFamily="34" charset="0"/>
                </a:rPr>
                <a:t>)</a:t>
              </a:r>
            </a:p>
            <a:p>
              <a:r>
                <a:rPr lang="el-GR" sz="1000">
                  <a:latin typeface="Calibri" pitchFamily="34" charset="0"/>
                </a:rPr>
                <a:t>            Ε</a:t>
              </a:r>
              <a:r>
                <a:rPr lang="en-US" sz="1000">
                  <a:latin typeface="Calibri" pitchFamily="34" charset="0"/>
                </a:rPr>
                <a:t>lefsina </a:t>
              </a:r>
              <a:r>
                <a:rPr lang="el-GR" sz="1000">
                  <a:latin typeface="Calibri" pitchFamily="34" charset="0"/>
                </a:rPr>
                <a:t>-Τ</a:t>
              </a:r>
              <a:r>
                <a:rPr lang="en-US" sz="1000">
                  <a:latin typeface="Calibri" pitchFamily="34" charset="0"/>
                </a:rPr>
                <a:t>sakona</a:t>
              </a:r>
              <a:r>
                <a:rPr lang="el-GR" sz="1000">
                  <a:latin typeface="Calibri" pitchFamily="34" charset="0"/>
                </a:rPr>
                <a:t> (Ο</a:t>
              </a:r>
              <a:r>
                <a:rPr lang="en-US" sz="1000">
                  <a:latin typeface="Calibri" pitchFamily="34" charset="0"/>
                </a:rPr>
                <a:t>lympia odos</a:t>
              </a:r>
              <a:r>
                <a:rPr lang="el-GR" sz="1000">
                  <a:latin typeface="Calibri" pitchFamily="34" charset="0"/>
                </a:rPr>
                <a:t>)</a:t>
              </a:r>
            </a:p>
            <a:p>
              <a:r>
                <a:rPr lang="el-GR" sz="1000">
                  <a:latin typeface="Calibri" pitchFamily="34" charset="0"/>
                </a:rPr>
                <a:t>            </a:t>
              </a:r>
              <a:r>
                <a:rPr lang="en-US" sz="1000">
                  <a:latin typeface="Calibri" pitchFamily="34" charset="0"/>
                </a:rPr>
                <a:t>Nea </a:t>
              </a:r>
              <a:r>
                <a:rPr lang="el-GR" sz="1000">
                  <a:latin typeface="Calibri" pitchFamily="34" charset="0"/>
                </a:rPr>
                <a:t> &amp; Ι</a:t>
              </a:r>
              <a:r>
                <a:rPr lang="en-US" sz="1000">
                  <a:latin typeface="Calibri" pitchFamily="34" charset="0"/>
                </a:rPr>
                <a:t>onia odos</a:t>
              </a:r>
              <a:r>
                <a:rPr lang="el-GR" sz="1000">
                  <a:latin typeface="Calibri" pitchFamily="34" charset="0"/>
                </a:rPr>
                <a:t> </a:t>
              </a:r>
            </a:p>
            <a:p>
              <a:r>
                <a:rPr lang="el-GR" sz="1000">
                  <a:latin typeface="Calibri" pitchFamily="34" charset="0"/>
                </a:rPr>
                <a:t>            </a:t>
              </a:r>
              <a:r>
                <a:rPr lang="en-US" sz="1000">
                  <a:latin typeface="Calibri" pitchFamily="34" charset="0"/>
                </a:rPr>
                <a:t>Kentriki odos </a:t>
              </a:r>
              <a:r>
                <a:rPr lang="el-GR" sz="1000">
                  <a:latin typeface="Calibri" pitchFamily="34" charset="0"/>
                </a:rPr>
                <a:t>(Ε65)</a:t>
              </a:r>
            </a:p>
            <a:p>
              <a:r>
                <a:rPr lang="el-GR" sz="1000">
                  <a:latin typeface="Calibri" pitchFamily="34" charset="0"/>
                </a:rPr>
                <a:t>            </a:t>
              </a:r>
              <a:r>
                <a:rPr lang="en-US" sz="1000">
                  <a:latin typeface="Calibri" pitchFamily="34" charset="0"/>
                </a:rPr>
                <a:t>Maliakos – Klidi </a:t>
              </a:r>
              <a:r>
                <a:rPr lang="el-GR" sz="1000">
                  <a:latin typeface="Calibri" pitchFamily="34" charset="0"/>
                </a:rPr>
                <a:t>(</a:t>
              </a:r>
              <a:r>
                <a:rPr lang="en-US" sz="1000">
                  <a:latin typeface="Calibri" pitchFamily="34" charset="0"/>
                </a:rPr>
                <a:t>Aegean highway </a:t>
              </a:r>
              <a:r>
                <a:rPr lang="el-GR" sz="1000">
                  <a:latin typeface="Calibri" pitchFamily="34" charset="0"/>
                </a:rPr>
                <a:t>)</a:t>
              </a:r>
            </a:p>
            <a:p>
              <a:r>
                <a:rPr lang="el-GR" sz="1000">
                  <a:latin typeface="Calibri" pitchFamily="34" charset="0"/>
                </a:rPr>
                <a:t>            </a:t>
              </a:r>
              <a:r>
                <a:rPr lang="en-US" sz="1000">
                  <a:latin typeface="Calibri" pitchFamily="34" charset="0"/>
                </a:rPr>
                <a:t>Atttiki odos</a:t>
              </a:r>
            </a:p>
            <a:p>
              <a:r>
                <a:rPr lang="en-US" sz="1000">
                  <a:latin typeface="Calibri" pitchFamily="34" charset="0"/>
                </a:rPr>
                <a:t>            </a:t>
              </a:r>
              <a:r>
                <a:rPr lang="el-GR" sz="1000">
                  <a:latin typeface="Calibri" pitchFamily="34" charset="0"/>
                </a:rPr>
                <a:t>Ε</a:t>
              </a:r>
              <a:r>
                <a:rPr lang="en-US" sz="1000">
                  <a:latin typeface="Calibri" pitchFamily="34" charset="0"/>
                </a:rPr>
                <a:t>gnatia odos and vertical axes </a:t>
              </a:r>
            </a:p>
            <a:p>
              <a:r>
                <a:rPr lang="el-GR" sz="1000">
                  <a:latin typeface="Calibri" pitchFamily="34" charset="0"/>
                </a:rPr>
                <a:t>            </a:t>
              </a:r>
              <a:r>
                <a:rPr lang="en-US" sz="1000">
                  <a:latin typeface="Calibri" pitchFamily="34" charset="0"/>
                </a:rPr>
                <a:t>Rio – Antirio bridge </a:t>
              </a:r>
            </a:p>
            <a:p>
              <a:endParaRPr lang="en-US" sz="1000">
                <a:latin typeface="Arial Narrow" pitchFamily="34" charset="0"/>
              </a:endParaRPr>
            </a:p>
            <a:p>
              <a:r>
                <a:rPr lang="en-US" sz="1000">
                  <a:latin typeface="Arial Narrow" pitchFamily="34" charset="0"/>
                </a:rPr>
                <a:t>            </a:t>
              </a:r>
              <a:endParaRPr lang="el-GR" sz="1000">
                <a:latin typeface="Arial Narrow" pitchFamily="34" charset="0"/>
              </a:endParaRPr>
            </a:p>
          </p:txBody>
        </p:sp>
        <p:sp>
          <p:nvSpPr>
            <p:cNvPr id="18447" name="Line 17"/>
            <p:cNvSpPr>
              <a:spLocks noChangeShapeType="1"/>
            </p:cNvSpPr>
            <p:nvPr/>
          </p:nvSpPr>
          <p:spPr bwMode="auto">
            <a:xfrm>
              <a:off x="249" y="2932"/>
              <a:ext cx="144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448" name="Line 18"/>
            <p:cNvSpPr>
              <a:spLocks noChangeShapeType="1"/>
            </p:cNvSpPr>
            <p:nvPr/>
          </p:nvSpPr>
          <p:spPr bwMode="auto">
            <a:xfrm>
              <a:off x="249" y="3022"/>
              <a:ext cx="1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449" name="Line 19"/>
            <p:cNvSpPr>
              <a:spLocks noChangeShapeType="1"/>
            </p:cNvSpPr>
            <p:nvPr/>
          </p:nvSpPr>
          <p:spPr bwMode="auto">
            <a:xfrm>
              <a:off x="249" y="3126"/>
              <a:ext cx="144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450" name="Line 20"/>
            <p:cNvSpPr>
              <a:spLocks noChangeShapeType="1"/>
            </p:cNvSpPr>
            <p:nvPr/>
          </p:nvSpPr>
          <p:spPr bwMode="auto">
            <a:xfrm>
              <a:off x="249" y="3217"/>
              <a:ext cx="14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451" name="Line 21"/>
            <p:cNvSpPr>
              <a:spLocks noChangeShapeType="1"/>
            </p:cNvSpPr>
            <p:nvPr/>
          </p:nvSpPr>
          <p:spPr bwMode="auto">
            <a:xfrm>
              <a:off x="249" y="3315"/>
              <a:ext cx="14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452" name="Line 22"/>
            <p:cNvSpPr>
              <a:spLocks noChangeShapeType="1"/>
            </p:cNvSpPr>
            <p:nvPr/>
          </p:nvSpPr>
          <p:spPr bwMode="auto">
            <a:xfrm>
              <a:off x="249" y="3406"/>
              <a:ext cx="1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453" name="Line 23"/>
            <p:cNvSpPr>
              <a:spLocks noChangeShapeType="1"/>
            </p:cNvSpPr>
            <p:nvPr/>
          </p:nvSpPr>
          <p:spPr bwMode="auto">
            <a:xfrm>
              <a:off x="249" y="3506"/>
              <a:ext cx="144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251" y="3550"/>
              <a:ext cx="137" cy="90"/>
            </a:xfrm>
            <a:prstGeom prst="ellipse">
              <a:avLst/>
            </a:prstGeom>
            <a:solidFill>
              <a:srgbClr val="7030A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</p:grpSp>
      <p:sp>
        <p:nvSpPr>
          <p:cNvPr id="18439" name="Oval 13"/>
          <p:cNvSpPr>
            <a:spLocks noChangeArrowheads="1"/>
          </p:cNvSpPr>
          <p:nvPr/>
        </p:nvSpPr>
        <p:spPr bwMode="auto">
          <a:xfrm>
            <a:off x="4643438" y="3789363"/>
            <a:ext cx="217487" cy="142875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/>
          </a:p>
        </p:txBody>
      </p:sp>
      <p:grpSp>
        <p:nvGrpSpPr>
          <p:cNvPr id="18440" name="Group 22"/>
          <p:cNvGrpSpPr>
            <a:grpSpLocks/>
          </p:cNvGrpSpPr>
          <p:nvPr/>
        </p:nvGrpSpPr>
        <p:grpSpPr bwMode="auto">
          <a:xfrm>
            <a:off x="3203575" y="6308725"/>
            <a:ext cx="4198938" cy="365125"/>
            <a:chOff x="1837" y="3929"/>
            <a:chExt cx="2645" cy="230"/>
          </a:xfrm>
        </p:grpSpPr>
        <p:sp>
          <p:nvSpPr>
            <p:cNvPr id="18444" name="Footer Placeholder 4"/>
            <p:cNvSpPr>
              <a:spLocks/>
            </p:cNvSpPr>
            <p:nvPr/>
          </p:nvSpPr>
          <p:spPr bwMode="auto">
            <a:xfrm>
              <a:off x="1837" y="3929"/>
              <a:ext cx="23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  <a:latin typeface="Century Gothic" pitchFamily="34" charset="0"/>
                </a:rPr>
                <a:t>Konstantinos Koutsoukos </a:t>
              </a:r>
              <a:endParaRPr lang="el-GR" sz="1200" b="1">
                <a:solidFill>
                  <a:srgbClr val="3333CC"/>
                </a:solidFill>
                <a:latin typeface="Century Gothic" pitchFamily="34" charset="0"/>
              </a:endParaRPr>
            </a:p>
          </p:txBody>
        </p:sp>
        <p:pic>
          <p:nvPicPr>
            <p:cNvPr id="18445" name="Picture 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1" y="3929"/>
              <a:ext cx="8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41" name="Title Placeholder 1"/>
          <p:cNvSpPr>
            <a:spLocks/>
          </p:cNvSpPr>
          <p:nvPr/>
        </p:nvSpPr>
        <p:spPr bwMode="auto">
          <a:xfrm>
            <a:off x="-323850" y="188913"/>
            <a:ext cx="838835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100" b="1">
                <a:solidFill>
                  <a:srgbClr val="3333CC"/>
                </a:solidFill>
                <a:latin typeface="Book Antiqua" pitchFamily="18" charset="0"/>
              </a:rPr>
              <a:t>Deployment of ITS applications in Greece</a:t>
            </a:r>
            <a:endParaRPr lang="en-US" sz="3100" b="1">
              <a:solidFill>
                <a:srgbClr val="3333CC"/>
              </a:solidFill>
              <a:latin typeface="Book Antiqua" pitchFamily="18" charset="0"/>
            </a:endParaRPr>
          </a:p>
        </p:txBody>
      </p:sp>
      <p:sp>
        <p:nvSpPr>
          <p:cNvPr id="18454" name="Rectangle 5"/>
          <p:cNvSpPr>
            <a:spLocks noChangeArrowheads="1"/>
          </p:cNvSpPr>
          <p:nvPr/>
        </p:nvSpPr>
        <p:spPr bwMode="auto">
          <a:xfrm>
            <a:off x="250825" y="1628775"/>
            <a:ext cx="3348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205B9D"/>
                </a:solidFill>
                <a:cs typeface="Arial" charset="0"/>
              </a:rPr>
              <a:t>First phase achievement : Eight tollway projects in Greece </a:t>
            </a:r>
            <a:endParaRPr lang="el-GR" sz="2400" b="1">
              <a:solidFill>
                <a:srgbClr val="205B9D"/>
              </a:solidFill>
            </a:endParaRPr>
          </a:p>
        </p:txBody>
      </p:sp>
      <p:sp>
        <p:nvSpPr>
          <p:cNvPr id="18456" name="Rectangle 5"/>
          <p:cNvSpPr>
            <a:spLocks noChangeArrowheads="1"/>
          </p:cNvSpPr>
          <p:nvPr/>
        </p:nvSpPr>
        <p:spPr bwMode="auto">
          <a:xfrm>
            <a:off x="395288" y="4868863"/>
            <a:ext cx="33480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205B9D"/>
                </a:solidFill>
                <a:cs typeface="Arial" charset="0"/>
              </a:rPr>
              <a:t>Second phase achievement : Common operation for users benefit </a:t>
            </a:r>
            <a:endParaRPr lang="el-GR" sz="2400" b="1">
              <a:solidFill>
                <a:srgbClr val="205B9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/>
      <p:bldP spid="18454" grpId="1"/>
      <p:bldP spid="18456" grpId="0"/>
      <p:bldP spid="1845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 txBox="1">
            <a:spLocks/>
          </p:cNvSpPr>
          <p:nvPr/>
        </p:nvSpPr>
        <p:spPr bwMode="auto">
          <a:xfrm>
            <a:off x="273050" y="3149600"/>
            <a:ext cx="4233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58585A"/>
                </a:solidFill>
                <a:latin typeface="Calibri" pitchFamily="34" charset="0"/>
              </a:rPr>
              <a:t>Attiki odos</a:t>
            </a:r>
            <a:endParaRPr lang="el-GR" b="1">
              <a:solidFill>
                <a:srgbClr val="58585A"/>
              </a:solidFill>
              <a:latin typeface="Calibri" pitchFamily="34" charset="0"/>
            </a:endParaRPr>
          </a:p>
        </p:txBody>
      </p:sp>
      <p:sp>
        <p:nvSpPr>
          <p:cNvPr id="19458" name="AutoShape 2" descr="data:image/jpeg;base64,/9j/4AAQSkZJRgABAQAAAQABAAD/2wCEAAkGBxQSEBQUEhQUFBUUFBQVFBUUFRQUFRQUFBQWFhQUFRcYHCggGBolHBQUITEhJSkrLi4uFx8zODMsNygtLisBCgoKDg0OFxAQGywkHBwsLCwsLCwsLCwsLCwsLCwsLCwsLiwsLC0tLCwsLCwsLCwuLCwsLCwsLCwsLCwsLCwsLP/AABEIAJgBSgMBIgACEQEDEQH/xAAbAAACAwEBAQAAAAAAAAAAAAADBAECBQAGB//EAEEQAAEDAQYCBwYEBQMDBQAAAAEAAhEDBBIhMUFRYXEFEyKBkaHwMkJSscHRBhRi4RVygpLxIzPCU2OiFjRDk7L/xAAYAQEBAQEBAAAAAAAAAAAAAAABAAIDBP/EACYRAQEAAgIBBAEEAwAAAAAAAAABAhESITEDQVHwIhNxkcFhsdH/2gAMAwEAAhEDEQA/AMFlIpmk4hBpuTLCva8hqhXIWlQtZWZScE3SSGvRtifoWxYbDwTNJ50RpbehpWtMC2FefZVcmGPcjR21jazqEI1QdECi7cpum4cFEu+lOSltgJ4JxtohWfbgkahH8gRmJ5I1GxZYEIv54KW9IBXY6MssYCHWojRU/PhBq2lR3EPMIL3Kr6qqagSzsM5qZV5nIK4sxKloMELi7ijtsG6YpWWMkbOibXHSUZpdsn20kRtJGzpnAuVpOwWiLMVBsko2dM3E6LmsK2G2AlQ+xkK3Dpl3OCq5hT5oIbqStpnOoKjrOtE0lU0Sra0y3WZDNmWoaB2Ufljsra0yH2VLPsTl6RtgJV/4ejkeLyjuj3KD0cV6wWFVdYSVclxePf0a5BPRLzovaHosq9Po0nRZuZmDxLehZzU/wVq9pW6NgScOaTu092qmW1cdPmdOgmqVBaFOyt4hNU7G3c+S6bY0z2U90zSAWhSsTePkmG2Ru3yVyg4lKTkwxwTbLGPUIosAP+EcodUq2q1FbXCMejdiFw6NTuDVC/MBSLTwUvsCp+SO4T0O1jaEI1Vc2Q7hDNKFqaZu0XyrNcVzKTjkEzTsruXMK3BqopNJ4JmhYy4xKmlY3c1pWSlGnes3JuYqfwMRi6Cr0OhIOLhCeA4q4escq3xiKXRbIzKP+XY3SUI1eKg1OKz2UvptPBD6gaLI6S/EVOnLWf6juB7I5nXuXn7X0/WqCCQ0H4BE8JmV0mFrFzj3bLPyRhZjsvmFO0vaZa5wO4JB8VpWb8R2hh/3Lw2cAfPPzVfTy9qJ6ke9FnKPRs0YnFeQo/jN8dqk08nFvzBWjYfxWyo4Ne3q5yJILe84QueWGbpM8Xpi4KhLSgMqBwwcDyM+CnBctOm9i/l27Ib7MxQa0IL6yZKuh/yjVU2Vo0CVfaUJ1p9SnVG4cLANAqFw2hIOtR3QH1id1cVybIuHWDxVXFo1b81ilztkvVrkK4rk2qtqYMsfJDFrbyWA60HYoNS0lPEcnon9IMEz3cVm2jpc+7DeSw61cpKrWK1PTgudaNs6Rc72nE8ys82xI1nlKXjuFuRi2jtr8UxStRSLGt4+KZpsbx8VnbWqeZakanaEoym30UdjG8Vbi1TXXjRGZVO6Va1qM26kapxtQ7ora0JMRxVhG6kdFoGyt1rdlnWipdYXDGBP3VbNVLg04Y4ouou603OZsfFQA3j4paUOvabuAEn1mtyMXI6+pTYJJcBzGPLBLu6YaPZDzzLR8llVCXGTioDF0npz3YvqX2bH8ZwwDp2MfNWp9Jk6eaxwEViLhBzrdp9J80wLbK8710KhtztB4rPBr9R6Kv0gGCXYD58AvO9J9LOq4Dst21PP7JSu9zjLjJ+XJBLCt44SDLO1QqpVywqtxbYUK4FXuFdcKgreVmvXdWV3VqIjK0J+z9L1GiA9wG0/LZZt1RCLJTLWjU6Veffd/cV35t4xJc0yRmQcI+6L0VYBN5/9LfqQh9Itkuk51HeMNXO2bkdJLrYg6YqD3z3wfmhv6fd8R7gPsseqwjMoBbxWuMZ5VrVvxC/Qu8gk3fiCtMhxHeknNG6qKUmBmVccVutCp+KbSR7QHG40nzEKn/qqvrcPEt+xC7pCwinTaNTJceOGHJY7gFmTG+zVuU92t/6qq6tYeQcPqVD/AMTznTP937LJp0rxgbEnkBJKXdCtRbrTq/iM/wDT/wDL9kH+PT7TSORlZjyEJxCtRbrSq9NN2cfD7pf+MD4T5fdZ72oWCOj222W1MMtqxmJhiNQ7rYZbkdluWOwphhT0N1rNtqMy2FZlMpyzUS7Id+nirpdnG2spuzX35CBuZju3VbNZGtxPaPHId33T7XLNy+DJ8iCmAw6mDifoNFn9CvJo0js3zELSZ9Fm9CMPVAQcHPb4OIXPJ0xaT4PDlglqlndpB8irly7rF0lcrIUc8jMQoFVOF854oFSzNOWHyW+TNxUFXkrtrcks+zuHHl9kEuIUGj1g2Hgo7O3z+6z759QpvH0QpHSxmx8UN1JvHxS3WHfzCqah38wrtdCupjcobmbfNCdVO/mFTrTutbrPQrqbtIQ7r9vXcuFUojapRunou57hofAoLqzlpNqotN50Vyp1GK61ELW6Moe8+MNMMP3+S17LS3xPjH7pp0fCO8LFzrcwhIWokiMBvwGyx7XUwJnMk+BaP+S27XUF04DI6cFm1abZbgIvAERneaZ8w3wXO3tuTpi1as8UlVqkZr0FWhTnBo5y4R4JO0UADgy9MbuiOY+i6cqzwlY/5jktTo2ld7TsT34cFWhSaHCWAuJ7MwYwxkBuCfq1gxuIDQJJJIaPNFzMwJdL2iZHwj/K87WrwVpm206jiGuBc4RwzBzIHHVS1kGbpMZC60Y7nJZxy0bjsXo4BlJxObhd8dPXFefrO7RiVq9JdJEFrerdjiPZPy1+6zqlVrqhaGhxz0+gTy7VxhKpVOyG6p6la76DsC2k3bNggfVKVLESZdTjg2TPMzCeQ4s19RC6xPOsjZxYe90R4lT/AA8fCfH90clxEaUVjkmyomqLich8oHM6LQNMem7O0uMAErrPZY9vSJGUTlOUd8cLy0mVAMBhpHHYiM+ET+jVG1oWy2UDFxnhph65bwtFlSMPIYesO/mFnC0ep21z03nD4m5K7LRt61278uMD2kFpsq+u6fl6ImCisPXr13CcptUn1OeXj557vRmu4/bKc9okzsJyi9JpttSHZukKdGgHvJDXVIGDji84ZDAcUoX4HSAe7SeEfRw91LWxk2JoI95pjYxIC5Z3t0x8Nm1Oh5Hf3H15c0LrEt+Yv0qb9QLruBbhJ8PkdEPrPXLlqNhzGGC643ccsuqcL/X0/ZQKnr1n8kmany8vtxiNwF3Wff8Ac5+OI4haZ2fbU9fXjzyXOg5+uW/PJIip9/318ceYVhW8++fnP/l3IW132QH2Sce/w355Jd9mcNJ5FMCv6+hx8ie5X63hpxmPnH9oVurUZznRnKgu4p8sDtJ2yHgRh/bJ4oNWxjGJwzxGH27yFrkOJNzuKrfU1qDhoeEEY8t0s5x2PenbJgVERtVKtadvkisYSYhSNU6kmMVqWSnG86nYJOyUowGJ1On+Pmneua0Z8yPvl/hYyreMO9aAI+yE6tx8glnPdExdHxPIAPKYnI5Tnqk61cfFe5S0bRiMfBY5T2dNfJm2WkARIz2x8EpVtYuXsocw4gN3OE5rH6btFUAGkQ0ZGALw4hxkgclHQDazA6o5zocBDiRJJnXPILNt8NSTy16tTE9oYZQB8yl3VY0B/mJP1AQ3vkyZJ45oTiunH5c+XwK62OyBHIQPIIFS1GCCBGs5RqqPes+3WqGmFdIawUqdNheC29egQcbsbT5qlo6U2xPesOwU1o06SJNG3ZSvTfUfec4gaALSsjWsGAHgqlimEgR9X1CC6px+ShyE4qKtQzqUGBxVnOQ7ygpZ7Ple7gNeWpHEQP1LQo1QIu4bR/xjEn+XvekKYOuuMRJI+KHZj9TzGwR2Cf6ubr0bTjU5mGCFE620ZRxiPO7d87scXFEpuJ8DGWWsZC7vkzeUtT+Zj45I0H/VdwEMGGaO13mQPjlwyH/dfw9hqkaYeOgMzpo6SMBs4jg0apmmdI4ZYycbt3c/B3uOiTbU556G8b+zT79T9WTdERjtM82gNOZ1psO3xP1Umg2vyyJk9oRk4k6t0J94wBgEQV8eMxjGB9rtcovu5NGiQa4mIgknA6OcPe/kYMgrDQTgZAOvVjGo88XEfRQP3rzDGF660TnD8Gg8bt539ZR65mzBw+Np8SEqxx6oO1calTkALrB5eaZpibH/AG+RBXLJ1xVsPs1qerZc3iRmO+B4pUVNsZEjcgaT8TdDt4ElmrXLU0nJwb5i6fMFB6RpdXWczIF0tOV12Y+Y8Rst4eXPLxtbrMtZxEYXuLfhfuNfCYFXLLPA+yJ/4O8ilTUwJIwntjVpyvDb0NQuvmdJIwPu1Bx48d9iujmc63yzwyO7mjEfzNU9Z58je5e6/wAikhU59n++n92+sNbdZyg6x2HfzD3T64qRvrfLPPDgfeb3yF3W5eWUd3unuulLX8RnOgJg/wBD9RwPmuD84njAAd/Uw4O7kI315xxM65z3j2vG8FAtBznAayIHfkP/AAQBTJAwF3Qn2PA9pvcr3AAHOOciZjwqYeBlFshktENoOpz8/E9r+53JRBdoflHlh/aOaPZrK4i8Gw3JzzDG83Od2TzAQ6tros9qoahHu0hI/wDsfgObQs31J4jfD5U/JjMuIG4ynaSY801RsjmgEQ1mMveboPe+Ac9AVmVenXT/AKTG09L3+5UgbvfPkAkKtpc83nuc47uJcfEq/O/4+/fcbxnh6B1tpMEFzqp/QIb/AHPHyb80J3S59xoZxEOf/e4kzyhYYerh6eE9xzp+paJMkvk5km8e/GSh9fxJ7ilg9TeWgJWtLcnEYzAOsDRaNS3U+pbTY5pcLktBBIAaQZ7yF5Hp6oC0DYqnRJa2SAASNlzs/Lbcy1NPSuelqtphJGuSuvLe2V31CUvXGCLeQqhUgqLE4wJZpRL6kISoJQi9VL0FdxQXlQ6ohOeooeUNQ9yHeUhWvw0gni5pdwBxrP4nsjkjB2c/1Xjpp1zx5U2/RJtqZGTjgHR23j4abfcbx/wisOnZF3GP/jpcT8b1I6187kkfyuc3j/0qXDX5EbU757ILcL36KQ91m7tUkH4akO09+qd3HRqMHGTjiB23jJg+Bm3rVSNipnJwHZcW6f8Aap8dyiB2JBw7PbjKnT0pt4lJtqeyQMcqTNh8bvX7XaRkTLWdp5+N23jh6BSmix8wMAXiP5KQ+/rNS+tIJHvkMYNmDP6eaz+tMT79Uxyb++HcmaTpqgDKmIHF33k+Sg2uk3BtEgaNY0eIJ+RTdB0WIDg1ZX4ifDWt/UT3NEfVaNP/ANl/YPF4C5+0/d097+xDpIx1buEfUfVN9NNvspVB77bv9bZLfEXh4LPt5vUW8p8CB8nFOWAGrY6lP3mdtu8tx8Ygd6t61WbN7jK64+0Mxg79QOEnnke7dSXADdjsjmWnXvGE7iOESbO4kOwaCJcHG7BPtCM41GGoRqdla1pkucDB0a3MwZJxOeXFdLlI5zG0G+ZEmHCLr5wcNJP17jwNSovMkNunJwdg12Og+g7oTVnpuI/029kTBbgJ/neq1X02f7lRpOPZpgudiPiOAz2WL6snTc9P5UFFoGJvNzu5AE5lrj63TVnokxDcAMHRdjL33/SeCzanTQE9XTAPx1O27zyWfabe+p7by7mcPBH55ffv9HeEbzrTSYRfqFxzPVAOdlq52GfDVBqdP3f9mkxmM33/AOrU5y4XR4Lz/WKpqLX6c92L6l9j1rtz6hmo9zz+okxy27kuXpcvUX1uanUYvZm+pD0rfU9bxSjYer9YkOvUdd6xQmh16G+0epSYepJQSluMotiwVKoRKJQTrSrSgBykuSBC5Uc5UL1QvURA5Wvpe+oL1EYvVC9CL1Rz0ERz0NzkNz1Rz1FZzkO8queqXkIRlTM3jHvVDm79LNh60RQ6AOz/ACU/+T/X1St/EEwXe633Wjc/fh3gjCZhpl59p3w8BscsNOfsxONcZIB7Xvv0YPhbsc+X/wCbNe2JyptyHxu3Pn58Uo2CLrcGN9o/Frnth67IRG1Ae0cGN9kb8eeHlqGlIN9YRif9x+A/SPp62M3AkimMm4vPHjttwngk2VYBqO9o4NG23l5RPtItIEMgAlz5nMmI/eJ4uGigbp1pc6po0Q35DDvxH6kz0OO0z9dQHm1naPm3zS1Gz9hgJaAe0ZxOORjvOegCbpVOruuA7QZrDWguGJA5Rqs3JuY0X8Qvmo1oxhs97jj8ltGpFhcdg13cKgIWCC+pg28/AAlrYBMSZccMyVu2SBYal/s3BDol5bddwzOGixcpJGpj3WQbU0ENAODoLj2RGLTzwKf/AA5bCKrZAunAkAxjhi7X9kvZLPUqQaFjc+Ymtaz1bTxDCC4+ATzfw9WID7XawwggtZTaGUwRlgXS7kudzt8T7/t0mOlLTZGMrOpvqNBkuDRi+7oZdg3A6JKp0wxhPVU5OV6ob5w1jLwhU/FlppueC15fUHZcQ0taGgGM8S7FefvreHp295Xr48OOeeuo0rX0nVqe08ngMB5JO+g9YovrvJMfDlbb5GvqDUQbyqXpA19ReQDVQ3V1I0XqjqqTdWVZVsGjXXdalwiNCkKCitQmq4KEM0qxKECuLkpz1zChuK4FBMhyguQb66+pCFyoXqheqFyiJfUF6EXKpegiF6qXoRcqFyCIXKjnKhcqOcorOcqXlQuVZUhWugw0y4+04zh+/DlrAbYfA3+o554RxJy8tyZFnuCC4A67/wCflzODFBgY2LuJzLjgJERzjhgCdys7jUxqoBeQxkloiYxnAYA5d++OQEMvspLmtJAbIwB8TwEeWOZK6k4nBsucREMGDW7Scp+XNOU6BDZcW0xEEk3nDHfiIWbnpqYKOosccJ2DnYNG7oy+cQBomRUL8GBxblDW4RxOQOZ5kpN9us7MQHVXbuMj7Ql6/T1RwgQwbNWd5ZeJ/X3+D+Mbj7PGNR7KQyAm86AIAJOAw2Q7R0vRDiWtNV3xVMuQByHILzD6xJkkk7kyfNcHrU9O3zf4+/8AGbn8Ru27ptz6N0Xg86tN1gAdMADhgtL8N9N02tDCxwdN4APLaZduY8YiJnVeTvrY6K6PFQu7eAyjPELn+ljh493THO5eXtKvSVap7Lw0bN7J8Tj4QsXpfpEUhdaZqOzccTG8nHktWwWSnTpl1VxcGzgTGEZyMTGfGIXiem+kqdW0PNKbogY656aLWEloz3Io6oqFxQusVXVV6HmM3lUvQ2VeSXq2waK2jLqyC6ulOulXajYEL1AXAKwCgkBXAVQrSlLhXCGCplIFBVgUEOU3lIa8uLkG8uLlFcuUXkMuUXkEW8ovIV5QXKQpeqFyGXKpcgiFyqXId5VLkEQuVS5DLlUuUVy5ULlUuVC5Bixcq3lUuVZUWtQszgZN1msntHmpdaaDM5qu3Jn9lC5efDK55WeNO2X4yf5DrdOPIhgDBpGKRqVy4y4kniZUrl2mEnblcrUBysHLly0EhysHLlyUh9SFmstVRrjce5o9brlyxlNmXQrrQ94h9Rx7/sr2N92QNVy5UmhlbTRqyqOrLly2wGahOShlE6rlygYpUoRmrlyQsplcuSEyplcuUnSpvLlyk68uvKVyki8uvLlykguVby5cguvKpcuXKKC5ULly5RVLlUuXLkJUuVS5SuQVS5VJULlNKlyi8uXIT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546225"/>
            <a:ext cx="69913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9459" name="Picture 7" descr="C:\Users\etirogia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92150"/>
            <a:ext cx="41687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itle 1"/>
          <p:cNvSpPr txBox="1">
            <a:spLocks/>
          </p:cNvSpPr>
          <p:nvPr/>
        </p:nvSpPr>
        <p:spPr bwMode="auto">
          <a:xfrm>
            <a:off x="4610100" y="3141663"/>
            <a:ext cx="41671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58585A"/>
                </a:solidFill>
                <a:latin typeface="Calibri" pitchFamily="34" charset="0"/>
              </a:rPr>
              <a:t>Rio – Antirio bridge</a:t>
            </a:r>
            <a:endParaRPr lang="el-GR" b="1">
              <a:solidFill>
                <a:srgbClr val="58585A"/>
              </a:solidFill>
              <a:latin typeface="Calibri" pitchFamily="34" charset="0"/>
            </a:endParaRP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339725" y="6219825"/>
            <a:ext cx="41671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58585A"/>
                </a:solidFill>
                <a:latin typeface="Calibri" pitchFamily="34" charset="0"/>
              </a:rPr>
              <a:t>Egnatia odos</a:t>
            </a:r>
            <a:endParaRPr lang="el-GR" b="1">
              <a:solidFill>
                <a:srgbClr val="58585A"/>
              </a:solidFill>
              <a:latin typeface="Calibri" pitchFamily="34" charset="0"/>
            </a:endParaRPr>
          </a:p>
        </p:txBody>
      </p:sp>
      <p:pic>
        <p:nvPicPr>
          <p:cNvPr id="19462" name="Picture 2" descr="\\euklides\diadromes\md2\OFFERS\egnatia\photos\VARIOUS\IMG_ΧΑΡΑΔΡΟΓΕΦΥΡΑ_ΜΕΤΣΟΒΟΥ_42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3663950"/>
            <a:ext cx="4167188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291-14-Κ-ΚΗΦ-ΝΥΧΤ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692150"/>
            <a:ext cx="4233863" cy="245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9464" name="Picture 3" descr="C:\Users\etirogia\AppData\Local\Microsoft\Windows\Temporary Internet Files\Content.Outlook\JJ21QA98\94779-2126131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2375" y="3622675"/>
            <a:ext cx="38290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062538" y="6219825"/>
            <a:ext cx="3830637" cy="431800"/>
          </a:xfrm>
          <a:noFill/>
        </p:spPr>
        <p:txBody>
          <a:bodyPr/>
          <a:lstStyle/>
          <a:p>
            <a:pPr eaLnBrk="1" hangingPunct="1"/>
            <a:r>
              <a:rPr lang="en-US" sz="1300" b="1" cap="none" smtClean="0">
                <a:solidFill>
                  <a:srgbClr val="58585A"/>
                </a:solidFill>
                <a:latin typeface="Calibri" pitchFamily="34" charset="0"/>
              </a:rPr>
              <a:t>Nea odos</a:t>
            </a:r>
            <a:endParaRPr lang="el-GR" sz="1300" b="1" cap="none" smtClean="0">
              <a:solidFill>
                <a:srgbClr val="58585A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etirogia\AppData\Local\Microsoft\Windows\Temporary Internet Files\Content.Outlook\JJ21QA98\3_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813175"/>
            <a:ext cx="4384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74675" y="3213100"/>
            <a:ext cx="3829050" cy="431800"/>
          </a:xfrm>
          <a:noFill/>
        </p:spPr>
        <p:txBody>
          <a:bodyPr/>
          <a:lstStyle/>
          <a:p>
            <a:pPr eaLnBrk="1" hangingPunct="1"/>
            <a:r>
              <a:rPr lang="en-US" sz="1300" b="1" cap="none" smtClean="0">
                <a:solidFill>
                  <a:srgbClr val="58585A"/>
                </a:solidFill>
                <a:latin typeface="Calibri" pitchFamily="34" charset="0"/>
              </a:rPr>
              <a:t>Moreas</a:t>
            </a:r>
            <a:endParaRPr lang="el-GR" sz="1300" b="1" cap="none" smtClean="0">
              <a:solidFill>
                <a:srgbClr val="58585A"/>
              </a:solidFill>
              <a:latin typeface="Calibri" pitchFamily="34" charset="0"/>
            </a:endParaRPr>
          </a:p>
        </p:txBody>
      </p:sp>
      <p:sp>
        <p:nvSpPr>
          <p:cNvPr id="20483" name="Title 1"/>
          <p:cNvSpPr txBox="1">
            <a:spLocks/>
          </p:cNvSpPr>
          <p:nvPr/>
        </p:nvSpPr>
        <p:spPr bwMode="auto">
          <a:xfrm>
            <a:off x="179388" y="6453188"/>
            <a:ext cx="4083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58585A"/>
                </a:solidFill>
                <a:latin typeface="Calibri" pitchFamily="34" charset="0"/>
              </a:rPr>
              <a:t>Olympia odos</a:t>
            </a:r>
            <a:endParaRPr lang="el-GR" b="1">
              <a:solidFill>
                <a:srgbClr val="58585A"/>
              </a:solidFill>
              <a:latin typeface="Calibri" pitchFamily="34" charset="0"/>
            </a:endParaRPr>
          </a:p>
        </p:txBody>
      </p:sp>
      <p:sp>
        <p:nvSpPr>
          <p:cNvPr id="20484" name="Title 1"/>
          <p:cNvSpPr txBox="1">
            <a:spLocks/>
          </p:cNvSpPr>
          <p:nvPr/>
        </p:nvSpPr>
        <p:spPr bwMode="auto">
          <a:xfrm>
            <a:off x="4887913" y="3213100"/>
            <a:ext cx="4059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58585A"/>
                </a:solidFill>
                <a:latin typeface="Calibri" pitchFamily="34" charset="0"/>
              </a:rPr>
              <a:t>Aegean highway</a:t>
            </a:r>
            <a:endParaRPr lang="el-GR" b="1">
              <a:solidFill>
                <a:srgbClr val="58585A"/>
              </a:solidFill>
              <a:latin typeface="Calibri" pitchFamily="34" charset="0"/>
            </a:endParaRPr>
          </a:p>
        </p:txBody>
      </p:sp>
      <p:sp>
        <p:nvSpPr>
          <p:cNvPr id="20485" name="Title 1"/>
          <p:cNvSpPr txBox="1">
            <a:spLocks/>
          </p:cNvSpPr>
          <p:nvPr/>
        </p:nvSpPr>
        <p:spPr bwMode="auto">
          <a:xfrm>
            <a:off x="4881563" y="6415088"/>
            <a:ext cx="3778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58585A"/>
                </a:solidFill>
                <a:latin typeface="Calibri" pitchFamily="34" charset="0"/>
              </a:rPr>
              <a:t>Kentriki odos</a:t>
            </a:r>
            <a:endParaRPr lang="el-GR" b="1">
              <a:solidFill>
                <a:srgbClr val="58585A"/>
              </a:solidFill>
              <a:latin typeface="Calibri" pitchFamily="34" charset="0"/>
            </a:endParaRPr>
          </a:p>
        </p:txBody>
      </p:sp>
      <p:pic>
        <p:nvPicPr>
          <p:cNvPr id="20486" name="Picture 4" descr="C:\Users\etirogia\AppData\Local\Microsoft\Windows\Temporary Internet Files\Content.Outlook\JJ21QA98\aigaio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63" y="620713"/>
            <a:ext cx="40655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 descr="C:\Users\etirogia\AppData\Local\Microsoft\Windows\Temporary Internet Files\Content.Outlook\JJ21QA98\kentriki od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1100" y="3813175"/>
            <a:ext cx="382905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C:\Users\etirogia\Desktop\pegasus_LARGE_t_85761_141478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20713"/>
            <a:ext cx="43846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ipc pp 1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2100" y="333375"/>
            <a:ext cx="8915400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0050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kern="0" cap="small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21508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73025"/>
            <a:ext cx="11223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79388" y="1557338"/>
            <a:ext cx="8686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3333CC"/>
                </a:solidFill>
              </a:rPr>
              <a:t>Over the last twenty years many ITS installations, applied in Greek tollways</a:t>
            </a:r>
            <a:r>
              <a:rPr lang="fr-FR" sz="2800" b="1">
                <a:solidFill>
                  <a:srgbClr val="3333CC"/>
                </a:solidFill>
              </a:rPr>
              <a:t> </a:t>
            </a:r>
            <a:endParaRPr lang="en-US" b="1">
              <a:solidFill>
                <a:srgbClr val="3333CC"/>
              </a:solidFill>
            </a:endParaRPr>
          </a:p>
          <a:p>
            <a:pPr algn="ctr"/>
            <a:r>
              <a:rPr lang="en-US" b="1">
                <a:solidFill>
                  <a:srgbClr val="3333CC"/>
                </a:solidFill>
              </a:rPr>
              <a:t> </a:t>
            </a:r>
            <a:endParaRPr lang="el-GR" b="1">
              <a:solidFill>
                <a:srgbClr val="3333CC"/>
              </a:solidFill>
            </a:endParaRPr>
          </a:p>
        </p:txBody>
      </p:sp>
      <p:grpSp>
        <p:nvGrpSpPr>
          <p:cNvPr id="21510" name="Group 10"/>
          <p:cNvGrpSpPr>
            <a:grpSpLocks/>
          </p:cNvGrpSpPr>
          <p:nvPr/>
        </p:nvGrpSpPr>
        <p:grpSpPr bwMode="auto">
          <a:xfrm>
            <a:off x="3203575" y="6308725"/>
            <a:ext cx="4198938" cy="365125"/>
            <a:chOff x="1837" y="3929"/>
            <a:chExt cx="2645" cy="230"/>
          </a:xfrm>
        </p:grpSpPr>
        <p:sp>
          <p:nvSpPr>
            <p:cNvPr id="21515" name="Footer Placeholder 4"/>
            <p:cNvSpPr>
              <a:spLocks/>
            </p:cNvSpPr>
            <p:nvPr/>
          </p:nvSpPr>
          <p:spPr bwMode="auto">
            <a:xfrm>
              <a:off x="1837" y="3929"/>
              <a:ext cx="23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  <a:latin typeface="Century Gothic" pitchFamily="34" charset="0"/>
                </a:rPr>
                <a:t>Konstantinos Koutsoukos </a:t>
              </a:r>
              <a:endParaRPr lang="el-GR" sz="1200" b="1">
                <a:solidFill>
                  <a:srgbClr val="3333CC"/>
                </a:solidFill>
                <a:latin typeface="Century Gothic" pitchFamily="34" charset="0"/>
              </a:endParaRPr>
            </a:p>
          </p:txBody>
        </p:sp>
        <p:pic>
          <p:nvPicPr>
            <p:cNvPr id="21516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1" y="3929"/>
              <a:ext cx="8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-1260475" y="2492375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buFontTx/>
              <a:buAutoNum type="arabicPeriod"/>
            </a:pPr>
            <a:r>
              <a:rPr lang="en-US" sz="2400" b="1">
                <a:solidFill>
                  <a:srgbClr val="3333CC"/>
                </a:solidFill>
              </a:rPr>
              <a:t>Traffic</a:t>
            </a:r>
            <a:r>
              <a:rPr lang="en-US" sz="3200">
                <a:solidFill>
                  <a:srgbClr val="58585A"/>
                </a:solidFill>
                <a:latin typeface="Arial Narrow" pitchFamily="34" charset="0"/>
              </a:rPr>
              <a:t> </a:t>
            </a:r>
            <a:r>
              <a:rPr lang="en-US" sz="2400" b="1">
                <a:solidFill>
                  <a:srgbClr val="3333CC"/>
                </a:solidFill>
              </a:rPr>
              <a:t>Management Centers</a:t>
            </a:r>
            <a:r>
              <a:rPr lang="el-GR" sz="2400" b="1">
                <a:solidFill>
                  <a:srgbClr val="3333CC"/>
                </a:solidFill>
              </a:rPr>
              <a:t> (</a:t>
            </a:r>
            <a:r>
              <a:rPr lang="en-US" sz="2400" b="1">
                <a:solidFill>
                  <a:srgbClr val="3333CC"/>
                </a:solidFill>
              </a:rPr>
              <a:t>TMC</a:t>
            </a:r>
            <a:r>
              <a:rPr lang="el-GR" sz="2400" b="1">
                <a:solidFill>
                  <a:srgbClr val="3333CC"/>
                </a:solidFill>
              </a:rPr>
              <a:t>)</a:t>
            </a:r>
            <a:endParaRPr lang="en-GB" sz="2400" b="1">
              <a:solidFill>
                <a:srgbClr val="3333CC"/>
              </a:solidFill>
            </a:endParaRPr>
          </a:p>
        </p:txBody>
      </p:sp>
      <p:sp>
        <p:nvSpPr>
          <p:cNvPr id="21513" name="Rectangle 2"/>
          <p:cNvSpPr>
            <a:spLocks noChangeArrowheads="1"/>
          </p:cNvSpPr>
          <p:nvPr/>
        </p:nvSpPr>
        <p:spPr bwMode="auto">
          <a:xfrm>
            <a:off x="-180975" y="3068638"/>
            <a:ext cx="77771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2" indent="-342900">
              <a:lnSpc>
                <a:spcPct val="90000"/>
              </a:lnSpc>
              <a:spcBef>
                <a:spcPct val="20000"/>
              </a:spcBef>
              <a:buClr>
                <a:srgbClr val="2E798B"/>
              </a:buClr>
              <a:buFont typeface="Wingdings" pitchFamily="2" charset="2"/>
              <a:buChar char="§"/>
              <a:tabLst>
                <a:tab pos="5473700" algn="l"/>
                <a:tab pos="5651500" algn="l"/>
              </a:tabLst>
            </a:pPr>
            <a:r>
              <a:rPr lang="en-US" b="1">
                <a:solidFill>
                  <a:srgbClr val="3333CC"/>
                </a:solidFill>
              </a:rPr>
              <a:t>Uninterrupted 24h operation</a:t>
            </a:r>
            <a:endParaRPr lang="el-GR" b="1">
              <a:solidFill>
                <a:srgbClr val="3333CC"/>
              </a:solidFill>
            </a:endParaRP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Clr>
                <a:srgbClr val="2E798B"/>
              </a:buClr>
              <a:buFont typeface="Wingdings" pitchFamily="2" charset="2"/>
              <a:buChar char="§"/>
              <a:tabLst>
                <a:tab pos="5473700" algn="l"/>
                <a:tab pos="5651500" algn="l"/>
              </a:tabLst>
            </a:pPr>
            <a:r>
              <a:rPr lang="en-US" b="1">
                <a:solidFill>
                  <a:srgbClr val="3333CC"/>
                </a:solidFill>
              </a:rPr>
              <a:t>Modern equipment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Clr>
                <a:srgbClr val="2E798B"/>
              </a:buClr>
              <a:buFont typeface="Wingdings" pitchFamily="2" charset="2"/>
              <a:buChar char="§"/>
              <a:tabLst>
                <a:tab pos="5473700" algn="l"/>
                <a:tab pos="5651500" algn="l"/>
              </a:tabLst>
            </a:pPr>
            <a:r>
              <a:rPr lang="en-US" b="1">
                <a:solidFill>
                  <a:srgbClr val="3333CC"/>
                </a:solidFill>
              </a:rPr>
              <a:t>On-line data regarding traffic conditions via fiber optic network and CCTV 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Clr>
                <a:srgbClr val="2E798B"/>
              </a:buClr>
              <a:buFont typeface="Wingdings" pitchFamily="2" charset="2"/>
              <a:buChar char="§"/>
              <a:tabLst>
                <a:tab pos="5473700" algn="l"/>
                <a:tab pos="5651500" algn="l"/>
              </a:tabLst>
            </a:pPr>
            <a:r>
              <a:rPr lang="en-US" b="1">
                <a:solidFill>
                  <a:srgbClr val="3333CC"/>
                </a:solidFill>
              </a:rPr>
              <a:t>Οn-line messages to Variable Message Signs, 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Clr>
                <a:srgbClr val="2E798B"/>
              </a:buClr>
              <a:buFont typeface="Wingdings" pitchFamily="2" charset="2"/>
              <a:buNone/>
              <a:tabLst>
                <a:tab pos="5473700" algn="l"/>
                <a:tab pos="5651500" algn="l"/>
              </a:tabLst>
            </a:pPr>
            <a:r>
              <a:rPr lang="en-US" b="1">
                <a:solidFill>
                  <a:srgbClr val="3333CC"/>
                </a:solidFill>
              </a:rPr>
              <a:t>      patrols, and authorities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Clr>
                <a:srgbClr val="2E798B"/>
              </a:buClr>
              <a:buFont typeface="Wingdings" pitchFamily="2" charset="2"/>
              <a:buChar char="§"/>
              <a:tabLst>
                <a:tab pos="5473700" algn="l"/>
                <a:tab pos="5651500" algn="l"/>
              </a:tabLst>
            </a:pPr>
            <a:endParaRPr lang="el-GR">
              <a:solidFill>
                <a:srgbClr val="58585A"/>
              </a:solidFill>
              <a:latin typeface="Arial Narrow" pitchFamily="34" charset="0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437063"/>
            <a:ext cx="2484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0" y="333375"/>
            <a:ext cx="78120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100" b="1">
                <a:solidFill>
                  <a:srgbClr val="3333CC"/>
                </a:solidFill>
                <a:latin typeface="Book Antiqua" pitchFamily="18" charset="0"/>
              </a:rPr>
              <a:t>Deployment of ITS applications in Greece</a:t>
            </a:r>
            <a:endParaRPr lang="el-GR" sz="3100" b="1">
              <a:solidFill>
                <a:srgbClr val="3333C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ipc pp 1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2100" y="333375"/>
            <a:ext cx="8915400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0050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kern="0" cap="small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22532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73025"/>
            <a:ext cx="11223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79388" y="1557338"/>
            <a:ext cx="8686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3333CC"/>
                </a:solidFill>
              </a:rPr>
              <a:t>Over the last twenty years many ITS installations applied on Greek highways</a:t>
            </a:r>
            <a:r>
              <a:rPr lang="fr-FR" sz="2800" b="1">
                <a:solidFill>
                  <a:srgbClr val="3333CC"/>
                </a:solidFill>
              </a:rPr>
              <a:t> </a:t>
            </a:r>
            <a:endParaRPr lang="en-US" b="1">
              <a:solidFill>
                <a:srgbClr val="3333CC"/>
              </a:solidFill>
            </a:endParaRPr>
          </a:p>
          <a:p>
            <a:pPr algn="ctr"/>
            <a:r>
              <a:rPr lang="en-US" b="1">
                <a:solidFill>
                  <a:srgbClr val="3333CC"/>
                </a:solidFill>
              </a:rPr>
              <a:t> </a:t>
            </a:r>
            <a:endParaRPr lang="el-GR" b="1">
              <a:solidFill>
                <a:srgbClr val="3333CC"/>
              </a:solidFill>
            </a:endParaRPr>
          </a:p>
        </p:txBody>
      </p:sp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3203575" y="6308725"/>
            <a:ext cx="4198938" cy="365125"/>
            <a:chOff x="1837" y="3929"/>
            <a:chExt cx="2645" cy="230"/>
          </a:xfrm>
        </p:grpSpPr>
        <p:sp>
          <p:nvSpPr>
            <p:cNvPr id="22578" name="Footer Placeholder 4"/>
            <p:cNvSpPr>
              <a:spLocks/>
            </p:cNvSpPr>
            <p:nvPr/>
          </p:nvSpPr>
          <p:spPr bwMode="auto">
            <a:xfrm>
              <a:off x="1837" y="3929"/>
              <a:ext cx="23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  <a:latin typeface="Century Gothic" pitchFamily="34" charset="0"/>
                </a:rPr>
                <a:t>Konstantinos Koutsoukos </a:t>
              </a:r>
              <a:endParaRPr lang="el-GR" sz="1200" b="1">
                <a:solidFill>
                  <a:srgbClr val="3333CC"/>
                </a:solidFill>
                <a:latin typeface="Century Gothic" pitchFamily="34" charset="0"/>
              </a:endParaRPr>
            </a:p>
          </p:txBody>
        </p:sp>
        <p:pic>
          <p:nvPicPr>
            <p:cNvPr id="22579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1" y="3929"/>
              <a:ext cx="8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-828675" y="2492375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en-US" sz="2400" b="1">
                <a:solidFill>
                  <a:srgbClr val="3333CC"/>
                </a:solidFill>
              </a:rPr>
              <a:t>2.  Incident detection and response systems</a:t>
            </a:r>
            <a:endParaRPr lang="en-GB" sz="2400" b="1">
              <a:solidFill>
                <a:srgbClr val="3333CC"/>
              </a:solidFill>
            </a:endParaRP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250825" y="3141663"/>
            <a:ext cx="63373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2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E798B"/>
              </a:buClr>
              <a:buFont typeface="Wingdings" pitchFamily="2" charset="2"/>
              <a:buChar char="§"/>
              <a:tabLst>
                <a:tab pos="5473700" algn="l"/>
                <a:tab pos="5651500" algn="l"/>
              </a:tabLst>
            </a:pPr>
            <a:r>
              <a:rPr lang="en-US" b="1">
                <a:solidFill>
                  <a:srgbClr val="3333CC"/>
                </a:solidFill>
              </a:rPr>
              <a:t>Color CCTV cameras controlled by TMCs, for motorway coverage and toll plazas </a:t>
            </a:r>
            <a:endParaRPr lang="el-GR" b="1">
              <a:solidFill>
                <a:srgbClr val="3333CC"/>
              </a:solidFill>
            </a:endParaRPr>
          </a:p>
          <a:p>
            <a:pPr marL="800100" lvl="2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E798B"/>
              </a:buClr>
              <a:buFont typeface="Wingdings" pitchFamily="2" charset="2"/>
              <a:buChar char="§"/>
              <a:tabLst>
                <a:tab pos="5473700" algn="l"/>
                <a:tab pos="5651500" algn="l"/>
              </a:tabLst>
            </a:pPr>
            <a:r>
              <a:rPr lang="en-US" b="1">
                <a:solidFill>
                  <a:srgbClr val="3333CC"/>
                </a:solidFill>
              </a:rPr>
              <a:t>Inductive loops (traffic volume, occupancy, speed) along open motorway and in bored and cut &amp; cover tunnels</a:t>
            </a:r>
            <a:endParaRPr lang="el-GR" b="1">
              <a:solidFill>
                <a:srgbClr val="3333CC"/>
              </a:solidFill>
            </a:endParaRPr>
          </a:p>
          <a:p>
            <a:pPr marL="800100" lvl="2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E798B"/>
              </a:buClr>
              <a:buFont typeface="Wingdings" pitchFamily="2" charset="2"/>
              <a:buChar char="§"/>
              <a:tabLst>
                <a:tab pos="5473700" algn="l"/>
                <a:tab pos="5651500" algn="l"/>
              </a:tabLst>
            </a:pPr>
            <a:r>
              <a:rPr lang="en-US" b="1">
                <a:solidFill>
                  <a:srgbClr val="3333CC"/>
                </a:solidFill>
              </a:rPr>
              <a:t>Algorithms for automatic detection of incidents, queues, travel time estimation</a:t>
            </a:r>
          </a:p>
          <a:p>
            <a:pPr marL="609600" indent="-609600" eaLnBrk="0" hangingPunct="0">
              <a:lnSpc>
                <a:spcPct val="90000"/>
              </a:lnSpc>
              <a:buClr>
                <a:srgbClr val="000000"/>
              </a:buClr>
              <a:buFontTx/>
              <a:buChar char="•"/>
              <a:tabLst>
                <a:tab pos="5473700" algn="l"/>
                <a:tab pos="5651500" algn="l"/>
              </a:tabLst>
            </a:pPr>
            <a:endParaRPr lang="el-GR" b="1">
              <a:solidFill>
                <a:srgbClr val="3333CC"/>
              </a:solidFill>
              <a:cs typeface="Arial" charset="0"/>
            </a:endParaRP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6659563" y="2492375"/>
            <a:ext cx="1800225" cy="1439863"/>
            <a:chOff x="3742" y="3012"/>
            <a:chExt cx="658" cy="906"/>
          </a:xfrm>
        </p:grpSpPr>
        <p:pic>
          <p:nvPicPr>
            <p:cNvPr id="22576" name="Picture 60" descr="0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86" y="3012"/>
              <a:ext cx="514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 Box 61"/>
            <p:cNvSpPr txBox="1">
              <a:spLocks noChangeArrowheads="1"/>
            </p:cNvSpPr>
            <p:nvPr/>
          </p:nvSpPr>
          <p:spPr bwMode="auto">
            <a:xfrm>
              <a:off x="3742" y="3476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l-G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22538" name="Group 5"/>
          <p:cNvGrpSpPr>
            <a:grpSpLocks/>
          </p:cNvGrpSpPr>
          <p:nvPr/>
        </p:nvGrpSpPr>
        <p:grpSpPr bwMode="auto">
          <a:xfrm>
            <a:off x="7019925" y="4365625"/>
            <a:ext cx="1511300" cy="1512888"/>
            <a:chOff x="158" y="346"/>
            <a:chExt cx="1342" cy="1179"/>
          </a:xfrm>
        </p:grpSpPr>
        <p:pic>
          <p:nvPicPr>
            <p:cNvPr id="10" name="Picture 6" descr="0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346"/>
              <a:ext cx="1342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</p:pic>
        <p:grpSp>
          <p:nvGrpSpPr>
            <p:cNvPr id="22541" name="Group 7"/>
            <p:cNvGrpSpPr>
              <a:grpSpLocks/>
            </p:cNvGrpSpPr>
            <p:nvPr/>
          </p:nvGrpSpPr>
          <p:grpSpPr bwMode="auto">
            <a:xfrm rot="742389">
              <a:off x="637" y="414"/>
              <a:ext cx="141" cy="153"/>
              <a:chOff x="7920" y="2698"/>
              <a:chExt cx="720" cy="720"/>
            </a:xfrm>
          </p:grpSpPr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 flipV="1">
                <a:off x="7894" y="2693"/>
                <a:ext cx="360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>
                <a:off x="8253" y="2693"/>
                <a:ext cx="360" cy="54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4" name="Line 10"/>
              <p:cNvSpPr>
                <a:spLocks noChangeShapeType="1"/>
              </p:cNvSpPr>
              <p:nvPr/>
            </p:nvSpPr>
            <p:spPr bwMode="auto">
              <a:xfrm>
                <a:off x="7855" y="2858"/>
                <a:ext cx="367" cy="54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5" name="Line 11"/>
              <p:cNvSpPr>
                <a:spLocks noChangeShapeType="1"/>
              </p:cNvSpPr>
              <p:nvPr/>
            </p:nvSpPr>
            <p:spPr bwMode="auto">
              <a:xfrm flipV="1">
                <a:off x="8249" y="3214"/>
                <a:ext cx="360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2542" name="Group 12"/>
            <p:cNvGrpSpPr>
              <a:grpSpLocks/>
            </p:cNvGrpSpPr>
            <p:nvPr/>
          </p:nvGrpSpPr>
          <p:grpSpPr bwMode="auto">
            <a:xfrm rot="742389">
              <a:off x="633" y="1280"/>
              <a:ext cx="140" cy="154"/>
              <a:chOff x="7920" y="2698"/>
              <a:chExt cx="720" cy="720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V="1">
                <a:off x="7884" y="2694"/>
                <a:ext cx="355" cy="17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8242" y="2686"/>
                <a:ext cx="319" cy="52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>
                <a:off x="7899" y="2871"/>
                <a:ext cx="319" cy="52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 flipV="1">
                <a:off x="8222" y="3222"/>
                <a:ext cx="348" cy="17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2543" name="Group 17"/>
            <p:cNvGrpSpPr>
              <a:grpSpLocks/>
            </p:cNvGrpSpPr>
            <p:nvPr/>
          </p:nvGrpSpPr>
          <p:grpSpPr bwMode="auto">
            <a:xfrm rot="742389">
              <a:off x="741" y="1240"/>
              <a:ext cx="140" cy="152"/>
              <a:chOff x="7920" y="2698"/>
              <a:chExt cx="720" cy="720"/>
            </a:xfrm>
          </p:grpSpPr>
          <p:sp>
            <p:nvSpPr>
              <p:cNvPr id="34" name="Line 18"/>
              <p:cNvSpPr>
                <a:spLocks noChangeShapeType="1"/>
              </p:cNvSpPr>
              <p:nvPr/>
            </p:nvSpPr>
            <p:spPr bwMode="auto">
              <a:xfrm flipV="1">
                <a:off x="7905" y="2698"/>
                <a:ext cx="362" cy="18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8256" y="2701"/>
                <a:ext cx="355" cy="5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>
                <a:off x="7872" y="2871"/>
                <a:ext cx="348" cy="5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7" name="Line 21"/>
              <p:cNvSpPr>
                <a:spLocks noChangeShapeType="1"/>
              </p:cNvSpPr>
              <p:nvPr/>
            </p:nvSpPr>
            <p:spPr bwMode="auto">
              <a:xfrm flipV="1">
                <a:off x="8262" y="3223"/>
                <a:ext cx="355" cy="1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2544" name="Group 22"/>
            <p:cNvGrpSpPr>
              <a:grpSpLocks/>
            </p:cNvGrpSpPr>
            <p:nvPr/>
          </p:nvGrpSpPr>
          <p:grpSpPr bwMode="auto">
            <a:xfrm rot="742389">
              <a:off x="829" y="1199"/>
              <a:ext cx="140" cy="153"/>
              <a:chOff x="7920" y="2698"/>
              <a:chExt cx="720" cy="720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 flipV="1">
                <a:off x="7896" y="2677"/>
                <a:ext cx="362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>
                <a:off x="8264" y="2672"/>
                <a:ext cx="333" cy="55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7899" y="2862"/>
                <a:ext cx="333" cy="54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 flipV="1">
                <a:off x="8254" y="3228"/>
                <a:ext cx="355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2545" name="Group 27"/>
            <p:cNvGrpSpPr>
              <a:grpSpLocks/>
            </p:cNvGrpSpPr>
            <p:nvPr/>
          </p:nvGrpSpPr>
          <p:grpSpPr bwMode="auto">
            <a:xfrm rot="742389">
              <a:off x="290" y="486"/>
              <a:ext cx="139" cy="153"/>
              <a:chOff x="7920" y="2698"/>
              <a:chExt cx="720" cy="720"/>
            </a:xfrm>
          </p:grpSpPr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 flipV="1">
                <a:off x="7864" y="2661"/>
                <a:ext cx="358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>
                <a:off x="8235" y="2684"/>
                <a:ext cx="358" cy="54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>
                <a:off x="7853" y="2845"/>
                <a:ext cx="365" cy="54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 flipV="1">
                <a:off x="8249" y="3221"/>
                <a:ext cx="336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2546" name="Group 32"/>
            <p:cNvGrpSpPr>
              <a:grpSpLocks/>
            </p:cNvGrpSpPr>
            <p:nvPr/>
          </p:nvGrpSpPr>
          <p:grpSpPr bwMode="auto">
            <a:xfrm rot="742389">
              <a:off x="387" y="461"/>
              <a:ext cx="141" cy="153"/>
              <a:chOff x="7920" y="2698"/>
              <a:chExt cx="720" cy="720"/>
            </a:xfrm>
          </p:grpSpPr>
          <p:sp>
            <p:nvSpPr>
              <p:cNvPr id="22" name="Line 33"/>
              <p:cNvSpPr>
                <a:spLocks noChangeShapeType="1"/>
              </p:cNvSpPr>
              <p:nvPr/>
            </p:nvSpPr>
            <p:spPr bwMode="auto">
              <a:xfrm flipV="1">
                <a:off x="7882" y="2694"/>
                <a:ext cx="367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" name="Line 34"/>
              <p:cNvSpPr>
                <a:spLocks noChangeShapeType="1"/>
              </p:cNvSpPr>
              <p:nvPr/>
            </p:nvSpPr>
            <p:spPr bwMode="auto">
              <a:xfrm>
                <a:off x="8250" y="2699"/>
                <a:ext cx="360" cy="54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/>
            </p:nvSpPr>
            <p:spPr bwMode="auto">
              <a:xfrm>
                <a:off x="7859" y="2858"/>
                <a:ext cx="360" cy="54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" name="Line 36"/>
              <p:cNvSpPr>
                <a:spLocks noChangeShapeType="1"/>
              </p:cNvSpPr>
              <p:nvPr/>
            </p:nvSpPr>
            <p:spPr bwMode="auto">
              <a:xfrm flipV="1">
                <a:off x="8231" y="3217"/>
                <a:ext cx="360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2547" name="Group 37"/>
            <p:cNvGrpSpPr>
              <a:grpSpLocks/>
            </p:cNvGrpSpPr>
            <p:nvPr/>
          </p:nvGrpSpPr>
          <p:grpSpPr bwMode="auto">
            <a:xfrm rot="742389">
              <a:off x="480" y="443"/>
              <a:ext cx="141" cy="153"/>
              <a:chOff x="7920" y="2698"/>
              <a:chExt cx="720" cy="720"/>
            </a:xfrm>
          </p:grpSpPr>
          <p:sp>
            <p:nvSpPr>
              <p:cNvPr id="18" name="Line 38"/>
              <p:cNvSpPr>
                <a:spLocks noChangeShapeType="1"/>
              </p:cNvSpPr>
              <p:nvPr/>
            </p:nvSpPr>
            <p:spPr bwMode="auto">
              <a:xfrm flipV="1">
                <a:off x="7886" y="2679"/>
                <a:ext cx="367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" name="Line 39"/>
              <p:cNvSpPr>
                <a:spLocks noChangeShapeType="1"/>
              </p:cNvSpPr>
              <p:nvPr/>
            </p:nvSpPr>
            <p:spPr bwMode="auto">
              <a:xfrm>
                <a:off x="8253" y="2678"/>
                <a:ext cx="360" cy="55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" name="Line 40"/>
              <p:cNvSpPr>
                <a:spLocks noChangeShapeType="1"/>
              </p:cNvSpPr>
              <p:nvPr/>
            </p:nvSpPr>
            <p:spPr bwMode="auto">
              <a:xfrm>
                <a:off x="7862" y="2836"/>
                <a:ext cx="374" cy="55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" name="Line 41"/>
              <p:cNvSpPr>
                <a:spLocks noChangeShapeType="1"/>
              </p:cNvSpPr>
              <p:nvPr/>
            </p:nvSpPr>
            <p:spPr bwMode="auto">
              <a:xfrm flipV="1">
                <a:off x="8240" y="3195"/>
                <a:ext cx="360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l-GR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22539" name="Rectangle 53"/>
          <p:cNvSpPr>
            <a:spLocks noChangeArrowheads="1"/>
          </p:cNvSpPr>
          <p:nvPr/>
        </p:nvSpPr>
        <p:spPr bwMode="auto">
          <a:xfrm>
            <a:off x="0" y="333375"/>
            <a:ext cx="78120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100" b="1">
                <a:solidFill>
                  <a:srgbClr val="3333CC"/>
                </a:solidFill>
                <a:latin typeface="Book Antiqua" pitchFamily="18" charset="0"/>
              </a:rPr>
              <a:t>Deployment of ITS applications in Greece</a:t>
            </a:r>
            <a:endParaRPr lang="el-GR" sz="3100" b="1">
              <a:solidFill>
                <a:srgbClr val="3333C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ipc pp 1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2100" y="333375"/>
            <a:ext cx="8915400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0050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kern="0" cap="small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23556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73025"/>
            <a:ext cx="11223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79388" y="1557338"/>
            <a:ext cx="8686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3333CC"/>
                </a:solidFill>
              </a:rPr>
              <a:t>Over the last twenty years many ITS installations applied on Greek highways</a:t>
            </a:r>
            <a:r>
              <a:rPr lang="fr-FR" sz="2800" b="1">
                <a:solidFill>
                  <a:srgbClr val="3333CC"/>
                </a:solidFill>
              </a:rPr>
              <a:t> </a:t>
            </a:r>
            <a:endParaRPr lang="en-US" b="1">
              <a:solidFill>
                <a:srgbClr val="3333CC"/>
              </a:solidFill>
            </a:endParaRPr>
          </a:p>
          <a:p>
            <a:pPr algn="ctr"/>
            <a:r>
              <a:rPr lang="en-US" b="1">
                <a:solidFill>
                  <a:srgbClr val="3333CC"/>
                </a:solidFill>
              </a:rPr>
              <a:t> </a:t>
            </a:r>
            <a:endParaRPr lang="el-GR" b="1">
              <a:solidFill>
                <a:srgbClr val="3333CC"/>
              </a:solidFill>
            </a:endParaRPr>
          </a:p>
        </p:txBody>
      </p:sp>
      <p:grpSp>
        <p:nvGrpSpPr>
          <p:cNvPr id="23558" name="Group 8"/>
          <p:cNvGrpSpPr>
            <a:grpSpLocks/>
          </p:cNvGrpSpPr>
          <p:nvPr/>
        </p:nvGrpSpPr>
        <p:grpSpPr bwMode="auto">
          <a:xfrm>
            <a:off x="3203575" y="6308725"/>
            <a:ext cx="4198938" cy="365125"/>
            <a:chOff x="1837" y="3929"/>
            <a:chExt cx="2645" cy="230"/>
          </a:xfrm>
        </p:grpSpPr>
        <p:sp>
          <p:nvSpPr>
            <p:cNvPr id="23562" name="Footer Placeholder 4"/>
            <p:cNvSpPr>
              <a:spLocks/>
            </p:cNvSpPr>
            <p:nvPr/>
          </p:nvSpPr>
          <p:spPr bwMode="auto">
            <a:xfrm>
              <a:off x="1837" y="3929"/>
              <a:ext cx="23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  <a:latin typeface="Century Gothic" pitchFamily="34" charset="0"/>
                </a:rPr>
                <a:t>Konstantinos Koutsoukos </a:t>
              </a:r>
              <a:endParaRPr lang="el-GR" sz="1200" b="1">
                <a:solidFill>
                  <a:srgbClr val="3333CC"/>
                </a:solidFill>
                <a:latin typeface="Century Gothic" pitchFamily="34" charset="0"/>
              </a:endParaRPr>
            </a:p>
          </p:txBody>
        </p:sp>
        <p:pic>
          <p:nvPicPr>
            <p:cNvPr id="23563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1" y="3929"/>
              <a:ext cx="8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179388" y="2565400"/>
            <a:ext cx="89646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/>
            <a:r>
              <a:rPr lang="en-US" sz="2000" b="1">
                <a:solidFill>
                  <a:srgbClr val="3333CC"/>
                </a:solidFill>
              </a:rPr>
              <a:t>3.  ITS systems in tunnels, according to European Directive 2004/54/EC</a:t>
            </a:r>
            <a:r>
              <a:rPr lang="en-US" sz="2400"/>
              <a:t> </a:t>
            </a:r>
            <a:endParaRPr lang="en-GB" sz="2400" b="1">
              <a:solidFill>
                <a:srgbClr val="3333CC"/>
              </a:solidFill>
            </a:endParaRPr>
          </a:p>
        </p:txBody>
      </p:sp>
      <p:pic>
        <p:nvPicPr>
          <p:cNvPr id="3" name="Picture 53" descr="tunn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3141663"/>
            <a:ext cx="543560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13"/>
          <p:cNvSpPr>
            <a:spLocks noChangeArrowheads="1"/>
          </p:cNvSpPr>
          <p:nvPr/>
        </p:nvSpPr>
        <p:spPr bwMode="auto">
          <a:xfrm>
            <a:off x="0" y="333375"/>
            <a:ext cx="78120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100" b="1">
                <a:solidFill>
                  <a:srgbClr val="3333CC"/>
                </a:solidFill>
                <a:latin typeface="Book Antiqua" pitchFamily="18" charset="0"/>
              </a:rPr>
              <a:t>Deployment of ITS applications in Greece</a:t>
            </a:r>
            <a:endParaRPr lang="el-GR" sz="3100" b="1">
              <a:solidFill>
                <a:srgbClr val="3333C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388</TotalTime>
  <Words>961</Words>
  <Application>Microsoft Office PowerPoint</Application>
  <PresentationFormat>On-screen Show (4:3)</PresentationFormat>
  <Paragraphs>154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Book Antiqua</vt:lpstr>
      <vt:lpstr>Century Gothic</vt:lpstr>
      <vt:lpstr>Calibri</vt:lpstr>
      <vt:lpstr>Times New Roman</vt:lpstr>
      <vt:lpstr>Wingdings</vt:lpstr>
      <vt:lpstr>Arial Narrow</vt:lpstr>
      <vt:lpstr>Tahoma</vt:lpstr>
      <vt:lpstr>Apothicaire</vt:lpstr>
      <vt:lpstr>Apothicaire</vt:lpstr>
      <vt:lpstr>Apothicaire</vt:lpstr>
      <vt:lpstr>Apothicaire</vt:lpstr>
      <vt:lpstr>Apothicaire</vt:lpstr>
      <vt:lpstr>Apothicaire</vt:lpstr>
      <vt:lpstr>Apothicaire</vt:lpstr>
      <vt:lpstr>Slide 1</vt:lpstr>
      <vt:lpstr>Slide 2</vt:lpstr>
      <vt:lpstr>Deployment of ITS applications in Greece</vt:lpstr>
      <vt:lpstr>Slide 4</vt:lpstr>
      <vt:lpstr>Nea odos</vt:lpstr>
      <vt:lpstr>Moreas</vt:lpstr>
      <vt:lpstr>Slide 7</vt:lpstr>
      <vt:lpstr>Slide 8</vt:lpstr>
      <vt:lpstr>Slide 9</vt:lpstr>
      <vt:lpstr>Efficient operation in all tollways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Romina Conti</dc:creator>
  <cp:lastModifiedBy>konstantinos koutsoukos</cp:lastModifiedBy>
  <cp:revision>79</cp:revision>
  <dcterms:created xsi:type="dcterms:W3CDTF">2014-12-03T11:05:13Z</dcterms:created>
  <dcterms:modified xsi:type="dcterms:W3CDTF">2015-05-24T08:03:05Z</dcterms:modified>
</cp:coreProperties>
</file>